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56" r:id="rId5"/>
    <p:sldId id="285" r:id="rId6"/>
    <p:sldId id="851" r:id="rId7"/>
    <p:sldId id="389" r:id="rId8"/>
    <p:sldId id="314" r:id="rId9"/>
    <p:sldId id="257" r:id="rId10"/>
    <p:sldId id="852" r:id="rId11"/>
    <p:sldId id="853" r:id="rId12"/>
    <p:sldId id="854" r:id="rId13"/>
    <p:sldId id="855" r:id="rId14"/>
    <p:sldId id="767" r:id="rId15"/>
    <p:sldId id="367" r:id="rId16"/>
    <p:sldId id="856" r:id="rId17"/>
    <p:sldId id="261" r:id="rId18"/>
    <p:sldId id="258" r:id="rId19"/>
  </p:sldIdLst>
  <p:sldSz cx="9906000" cy="6858000" type="A4"/>
  <p:notesSz cx="6797675" cy="9928225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7">
          <p15:clr>
            <a:srgbClr val="A4A3A4"/>
          </p15:clr>
        </p15:guide>
        <p15:guide id="2" pos="568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eyer, Isabel" initials="MI" lastIdx="11" clrIdx="0"/>
  <p:cmAuthor id="1" name="Mona Rybicki" initials="MR" lastIdx="2" clrIdx="1"/>
  <p:cmAuthor id="2" name="Carlo Schick" initials="CS" lastIdx="2" clrIdx="2">
    <p:extLst>
      <p:ext uri="{19B8F6BF-5375-455C-9EA6-DF929625EA0E}">
        <p15:presenceInfo xmlns:p15="http://schemas.microsoft.com/office/powerpoint/2012/main" userId="S::c.schick@lag21.de::4f4181ec-1a99-45d7-87f7-c639de08ca4f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8000"/>
    <a:srgbClr val="328398"/>
    <a:srgbClr val="6D6E71"/>
    <a:srgbClr val="2C8093"/>
    <a:srgbClr val="C4151C"/>
    <a:srgbClr val="000000"/>
    <a:srgbClr val="FF005B"/>
    <a:srgbClr val="FF5A00"/>
    <a:srgbClr val="B914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2833802-FEF1-4C79-8D5D-14CF1EAF98D9}" styleName="Helle Formatvorlage 2 - Akz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D27102A9-8310-4765-A935-A1911B00CA55}" styleName="Helle Formatvorlage 1 - Akz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253" y="48"/>
      </p:cViewPr>
      <p:guideLst>
        <p:guide orient="horz" pos="177"/>
        <p:guide pos="568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837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D730FA-379F-9841-BC0E-885328979F90}" type="datetimeFigureOut">
              <a:rPr lang="de-DE" smtClean="0"/>
              <a:t>27.06.2019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1" y="9429516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837" y="9429516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E6ED82-2A3C-7E48-806D-3B088E43F99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837" y="0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BB476E-13EF-D849-9DFF-830491516C5E}" type="datetimeFigureOut">
              <a:rPr lang="de-DE" smtClean="0"/>
              <a:t>27.06.2019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429516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837" y="9429516"/>
            <a:ext cx="2945659" cy="496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977267-6C1B-774D-8FB9-B97AECA9B48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4F3D357-400C-49A1-9422-110EDA52BE4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977267-6C1B-774D-8FB9-B97AECA9B488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17191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75CBCE8-99D3-489B-BF81-F0D1CB9151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977267-6C1B-774D-8FB9-B97AECA9B488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514703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sz="1400" b="1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3BE9E25-D42F-4BA5-801D-7E0844F8960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977267-6C1B-774D-8FB9-B97AECA9B488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0627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b="1" i="0" u="none" strike="noStrike" kern="120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400" b="0">
              <a:solidFill>
                <a:srgbClr val="6F6F6F"/>
              </a:solidFill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0D8D622-2D8C-49FA-8CC5-0D34BF9D83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977267-6C1B-774D-8FB9-B97AECA9B488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90471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b="1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DECC89F-6E53-4C14-A399-597793DBE94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977267-6C1B-774D-8FB9-B97AECA9B488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5093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Pct val="85000"/>
              <a:buFontTx/>
              <a:buNone/>
              <a:tabLst>
                <a:tab pos="194994" algn="l"/>
              </a:tabLst>
              <a:defRPr/>
            </a:pPr>
            <a:endParaRPr lang="de-DE" sz="1200" b="0"/>
          </a:p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678C685-3CE8-4560-A0F1-DF1A6D6D8B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977267-6C1B-774D-8FB9-B97AECA9B488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880484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9:notes"/>
          <p:cNvSpPr txBox="1">
            <a:spLocks noGrp="1"/>
          </p:cNvSpPr>
          <p:nvPr>
            <p:ph type="body" idx="1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714625" y="514350"/>
            <a:ext cx="3714750" cy="25717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42FABBE-0062-474E-B3D3-3AEF8F2A05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3977267-6C1B-774D-8FB9-B97AECA9B488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96840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924174" y="2468562"/>
            <a:ext cx="6191801" cy="1681113"/>
          </a:xfrm>
          <a:prstGeom prst="rect">
            <a:avLst/>
          </a:prstGeom>
        </p:spPr>
        <p:txBody>
          <a:bodyPr/>
          <a:lstStyle>
            <a:lvl1pPr marL="0" marR="0" indent="0" algn="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aseline="0">
                <a:latin typeface="DIN Offc" panose="020B0504020101010102" pitchFamily="34" charset="0"/>
              </a:defRPr>
            </a:lvl1pPr>
          </a:lstStyle>
          <a:p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911290" y="4389437"/>
            <a:ext cx="6210804" cy="1752600"/>
          </a:xfrm>
        </p:spPr>
        <p:txBody>
          <a:bodyPr/>
          <a:lstStyle>
            <a:lvl1pPr marL="0" indent="0" algn="r">
              <a:buNone/>
              <a:defRPr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507630" y="6464751"/>
            <a:ext cx="2311400" cy="365125"/>
          </a:xfrm>
        </p:spPr>
        <p:txBody>
          <a:bodyPr/>
          <a:lstStyle/>
          <a:p>
            <a:fld id="{023500E1-FB17-0D47-BD60-87812ADD81F6}" type="datetime3">
              <a:rPr lang="de-DE" smtClean="0"/>
              <a:t>27/06/19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7927592" y="6464751"/>
            <a:ext cx="1188384" cy="365125"/>
          </a:xfrm>
        </p:spPr>
        <p:txBody>
          <a:bodyPr/>
          <a:lstStyle/>
          <a:p>
            <a:fld id="{21045F5F-2F3E-014D-A9A6-0684904B279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43945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ic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00" y="195106"/>
            <a:ext cx="5934917" cy="754118"/>
          </a:xfrm>
          <a:prstGeom prst="rect">
            <a:avLst/>
          </a:prstGeom>
        </p:spPr>
        <p:txBody>
          <a:bodyPr/>
          <a:lstStyle>
            <a:lvl1pPr>
              <a:defRPr>
                <a:latin typeface="DIN-Bold"/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8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495299" y="4389437"/>
            <a:ext cx="8424145" cy="1752600"/>
          </a:xfrm>
        </p:spPr>
        <p:txBody>
          <a:bodyPr/>
          <a:lstStyle>
            <a:lvl1pPr marL="0" indent="0" algn="l">
              <a:buNone/>
              <a:defRPr b="0" i="0" baseline="0">
                <a:solidFill>
                  <a:schemeClr val="tx1">
                    <a:tint val="75000"/>
                  </a:schemeClr>
                </a:solidFill>
                <a:latin typeface="DIN Offc" panose="020B0504020101010102" pitchFamily="34" charset="0"/>
                <a:cs typeface="DIN Offc" panose="020B0504020101010102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/>
              <a:t>Zwischenübersicht</a:t>
            </a:r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45F5F-2F3E-014D-A9A6-0684904B2798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5327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495301" y="195106"/>
            <a:ext cx="5810250" cy="754118"/>
          </a:xfrm>
          <a:prstGeom prst="rect">
            <a:avLst/>
          </a:prstGeom>
        </p:spPr>
        <p:txBody>
          <a:bodyPr/>
          <a:lstStyle>
            <a:lvl1pPr>
              <a:defRPr cap="all" baseline="0">
                <a:latin typeface="DIN-Bold"/>
              </a:defRPr>
            </a:lvl1pPr>
          </a:lstStyle>
          <a:p>
            <a:r>
              <a:rPr lang="de-DE"/>
              <a:t>Titel durch klicken hinzufügen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DIN-Bold"/>
              </a:defRPr>
            </a:lvl1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C0AD-E5EA-494C-972F-FBE8B1B5E119}" type="datetime3">
              <a:rPr lang="de-DE" smtClean="0"/>
              <a:t>27/06/19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45F5F-2F3E-014D-A9A6-0684904B279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29524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 und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77850" y="1371599"/>
            <a:ext cx="4382639" cy="4631209"/>
          </a:xfrm>
        </p:spPr>
        <p:txBody>
          <a:bodyPr/>
          <a:lstStyle>
            <a:lvl1pPr marL="0" indent="0">
              <a:buNone/>
              <a:defRPr sz="3200" b="0" i="0">
                <a:latin typeface="DIN Offc" panose="020B0504020101010102" pitchFamily="34" charset="0"/>
                <a:cs typeface="DIN Offc" panose="020B0504020101010102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 hasCustomPrompt="1"/>
          </p:nvPr>
        </p:nvSpPr>
        <p:spPr>
          <a:xfrm>
            <a:off x="5068910" y="2593316"/>
            <a:ext cx="4560865" cy="3409492"/>
          </a:xfrm>
        </p:spPr>
        <p:txBody>
          <a:bodyPr/>
          <a:lstStyle>
            <a:lvl1pPr marL="0" indent="0">
              <a:buNone/>
              <a:defRPr sz="1400" b="0" i="0">
                <a:latin typeface="DIN Offc" panose="020B0504020101010102" pitchFamily="34" charset="0"/>
                <a:cs typeface="DIN Offc" panose="020B0504020101010102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/>
              <a:t>Text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E855EC-394B-8145-B3F5-94D45AA94E94}" type="datetime3">
              <a:rPr lang="de-DE" smtClean="0"/>
              <a:t>27/06/19</a:t>
            </a:fld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45F5F-2F3E-014D-A9A6-0684904B2798}" type="slidenum">
              <a:rPr lang="de-DE" smtClean="0"/>
              <a:t>‹Nr.›</a:t>
            </a:fld>
            <a:endParaRPr lang="de-DE"/>
          </a:p>
        </p:txBody>
      </p:sp>
      <p:sp>
        <p:nvSpPr>
          <p:cNvPr id="19" name="Titel 1"/>
          <p:cNvSpPr>
            <a:spLocks noGrp="1"/>
          </p:cNvSpPr>
          <p:nvPr>
            <p:ph type="title"/>
          </p:nvPr>
        </p:nvSpPr>
        <p:spPr>
          <a:xfrm>
            <a:off x="495300" y="195106"/>
            <a:ext cx="6813457" cy="754118"/>
          </a:xfrm>
        </p:spPr>
        <p:txBody>
          <a:bodyPr/>
          <a:lstStyle/>
          <a:p>
            <a:endParaRPr lang="de-DE">
              <a:latin typeface="DIN-Bold"/>
              <a:cs typeface="DIN Alternate Bold"/>
            </a:endParaRPr>
          </a:p>
        </p:txBody>
      </p:sp>
      <p:sp>
        <p:nvSpPr>
          <p:cNvPr id="21" name="Textplatzhalter 20"/>
          <p:cNvSpPr>
            <a:spLocks noGrp="1"/>
          </p:cNvSpPr>
          <p:nvPr>
            <p:ph type="body" sz="quarter" idx="13" hasCustomPrompt="1"/>
          </p:nvPr>
        </p:nvSpPr>
        <p:spPr>
          <a:xfrm>
            <a:off x="5068888" y="1371600"/>
            <a:ext cx="4560887" cy="10731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/>
              <a:t>Text</a:t>
            </a:r>
          </a:p>
        </p:txBody>
      </p:sp>
    </p:spTree>
    <p:extLst>
      <p:ext uri="{BB962C8B-B14F-4D97-AF65-F5344CB8AC3E}">
        <p14:creationId xmlns:p14="http://schemas.microsoft.com/office/powerpoint/2010/main" val="27446906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ückse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00" y="195106"/>
            <a:ext cx="6813457" cy="754118"/>
          </a:xfrm>
          <a:prstGeom prst="rect">
            <a:avLst/>
          </a:prstGeo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A4A5-0177-8C48-BBD9-546A9DDAC56A}" type="datetime3">
              <a:rPr lang="de-DE" smtClean="0"/>
              <a:t>27/06/19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45F5F-2F3E-014D-A9A6-0684904B2798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object 4"/>
          <p:cNvSpPr txBox="1"/>
          <p:nvPr userDrawn="1"/>
        </p:nvSpPr>
        <p:spPr>
          <a:xfrm>
            <a:off x="582955" y="5419444"/>
            <a:ext cx="1558286" cy="74651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4"/>
            <a:r>
              <a:rPr sz="1200" b="1" i="0" spc="5" dirty="0">
                <a:solidFill>
                  <a:srgbClr val="2C8093"/>
                </a:solidFill>
                <a:latin typeface="DIN Offc" panose="020B0504020101010102" pitchFamily="34" charset="0"/>
                <a:cs typeface="DIN-Bold"/>
              </a:rPr>
              <a:t>LAG</a:t>
            </a:r>
            <a:r>
              <a:rPr sz="1200" b="1" i="0" spc="-100" dirty="0">
                <a:solidFill>
                  <a:srgbClr val="2C8093"/>
                </a:solidFill>
                <a:latin typeface="DIN Offc" panose="020B0504020101010102" pitchFamily="34" charset="0"/>
                <a:cs typeface="DIN-Bold"/>
              </a:rPr>
              <a:t> </a:t>
            </a:r>
            <a:r>
              <a:rPr sz="1200" b="1" i="0" spc="-38" dirty="0">
                <a:solidFill>
                  <a:srgbClr val="2C8093"/>
                </a:solidFill>
                <a:latin typeface="DIN Offc" panose="020B0504020101010102" pitchFamily="34" charset="0"/>
                <a:cs typeface="DIN-Bold"/>
              </a:rPr>
              <a:t>21</a:t>
            </a:r>
            <a:r>
              <a:rPr sz="1200" b="1" i="0" spc="-100" dirty="0">
                <a:solidFill>
                  <a:srgbClr val="2C8093"/>
                </a:solidFill>
                <a:latin typeface="DIN Offc" panose="020B0504020101010102" pitchFamily="34" charset="0"/>
                <a:cs typeface="DIN-Bold"/>
              </a:rPr>
              <a:t> </a:t>
            </a:r>
            <a:r>
              <a:rPr sz="1200" b="1" i="0" spc="43" dirty="0">
                <a:solidFill>
                  <a:srgbClr val="2C8093"/>
                </a:solidFill>
                <a:latin typeface="DIN Offc" panose="020B0504020101010102" pitchFamily="34" charset="0"/>
                <a:cs typeface="DIN-Bold"/>
              </a:rPr>
              <a:t>NRW</a:t>
            </a:r>
            <a:r>
              <a:rPr sz="1200" b="1" i="0" spc="-100" dirty="0">
                <a:solidFill>
                  <a:srgbClr val="2C8093"/>
                </a:solidFill>
                <a:latin typeface="DIN Offc" panose="020B0504020101010102" pitchFamily="34" charset="0"/>
                <a:cs typeface="DIN-Bold"/>
              </a:rPr>
              <a:t> </a:t>
            </a:r>
            <a:r>
              <a:rPr sz="1200" b="1" i="0" spc="-81" dirty="0" err="1">
                <a:solidFill>
                  <a:srgbClr val="2C8093"/>
                </a:solidFill>
                <a:latin typeface="DIN Offc" panose="020B0504020101010102" pitchFamily="34" charset="0"/>
                <a:cs typeface="DIN-Bold"/>
              </a:rPr>
              <a:t>e.V</a:t>
            </a:r>
            <a:r>
              <a:rPr sz="1200" b="1" i="0" spc="-81" dirty="0">
                <a:solidFill>
                  <a:srgbClr val="2C8093"/>
                </a:solidFill>
                <a:latin typeface="DIN Offc" panose="020B0504020101010102" pitchFamily="34" charset="0"/>
                <a:cs typeface="DIN-Bold"/>
              </a:rPr>
              <a:t>.</a:t>
            </a:r>
            <a:endParaRPr sz="1200" b="1" i="0" dirty="0">
              <a:solidFill>
                <a:srgbClr val="2C8093"/>
              </a:solidFill>
              <a:latin typeface="DIN Offc" panose="020B0504020101010102" pitchFamily="34" charset="0"/>
              <a:cs typeface="DIN-Bold"/>
            </a:endParaRPr>
          </a:p>
          <a:p>
            <a:pPr marL="12064">
              <a:spcBef>
                <a:spcPts val="19"/>
              </a:spcBef>
            </a:pPr>
            <a:r>
              <a:rPr sz="1200" b="0" i="0" spc="19" dirty="0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Deutsche </a:t>
            </a:r>
            <a:r>
              <a:rPr sz="1200" b="0" i="0" spc="14" dirty="0" err="1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Straße</a:t>
            </a:r>
            <a:r>
              <a:rPr sz="1200" b="0" i="0" spc="-190" dirty="0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 </a:t>
            </a:r>
            <a:r>
              <a:rPr sz="1200" b="0" i="0" spc="5" dirty="0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10</a:t>
            </a:r>
            <a:endParaRPr sz="1200" b="0" i="0" dirty="0">
              <a:solidFill>
                <a:srgbClr val="6D6E71"/>
              </a:solidFill>
              <a:latin typeface="DIN Offc" panose="020B0504020101010102" pitchFamily="34" charset="0"/>
              <a:cs typeface="DIN-Regular"/>
            </a:endParaRPr>
          </a:p>
          <a:p>
            <a:pPr marL="12064" marR="186988">
              <a:lnSpc>
                <a:spcPct val="101600"/>
              </a:lnSpc>
            </a:pPr>
            <a:r>
              <a:rPr sz="1200" b="0" i="0" spc="5" dirty="0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44339</a:t>
            </a:r>
            <a:r>
              <a:rPr sz="1200" b="0" i="0" spc="-119" dirty="0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 </a:t>
            </a:r>
            <a:r>
              <a:rPr sz="1200" b="0" i="0" spc="19" dirty="0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Dortmund  </a:t>
            </a:r>
            <a:r>
              <a:rPr sz="1200" b="0" i="0" spc="9" dirty="0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Germany</a:t>
            </a:r>
            <a:endParaRPr sz="1200" b="0" i="0" dirty="0">
              <a:solidFill>
                <a:srgbClr val="6D6E71"/>
              </a:solidFill>
              <a:latin typeface="DIN Offc" panose="020B0504020101010102" pitchFamily="34" charset="0"/>
              <a:cs typeface="DIN-Regular"/>
            </a:endParaRPr>
          </a:p>
        </p:txBody>
      </p:sp>
      <p:sp>
        <p:nvSpPr>
          <p:cNvPr id="8" name="object 5"/>
          <p:cNvSpPr txBox="1"/>
          <p:nvPr userDrawn="1"/>
        </p:nvSpPr>
        <p:spPr>
          <a:xfrm>
            <a:off x="2249738" y="5417014"/>
            <a:ext cx="2411204" cy="74597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064"/>
            <a:r>
              <a:rPr sz="1200" b="0" i="0" spc="-57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Tel.</a:t>
            </a:r>
            <a:r>
              <a:rPr lang="de-DE" sz="1200" b="0" i="0" spc="-57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 </a:t>
            </a:r>
            <a:r>
              <a:rPr sz="1200" b="0" i="0" spc="-57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 </a:t>
            </a:r>
            <a:r>
              <a:rPr sz="1200" b="0" i="0" spc="-28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(+49) </a:t>
            </a:r>
            <a:r>
              <a:rPr sz="1200" b="0" i="0" spc="5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231</a:t>
            </a:r>
            <a:r>
              <a:rPr sz="1200" b="0" i="0" spc="-142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 </a:t>
            </a:r>
            <a:r>
              <a:rPr sz="1200" b="0" i="0" spc="14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936960-0</a:t>
            </a:r>
            <a:endParaRPr sz="1200" b="0" i="0">
              <a:solidFill>
                <a:srgbClr val="6D6E71"/>
              </a:solidFill>
              <a:latin typeface="DIN Offc" panose="020B0504020101010102" pitchFamily="34" charset="0"/>
              <a:cs typeface="DIN-Regular"/>
            </a:endParaRPr>
          </a:p>
          <a:p>
            <a:pPr marL="12064">
              <a:spcBef>
                <a:spcPts val="19"/>
              </a:spcBef>
            </a:pPr>
            <a:r>
              <a:rPr sz="1200" b="0" i="0" spc="5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Fax </a:t>
            </a:r>
            <a:r>
              <a:rPr sz="1200" b="0" i="0" spc="-28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(+49) </a:t>
            </a:r>
            <a:r>
              <a:rPr sz="1200" b="0" i="0" spc="5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231</a:t>
            </a:r>
            <a:r>
              <a:rPr sz="1200" b="0" i="0" spc="-176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 </a:t>
            </a:r>
            <a:r>
              <a:rPr sz="1200" b="0" i="0" spc="9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936960-13</a:t>
            </a:r>
            <a:endParaRPr lang="de-DE" sz="1200" b="0" i="0" spc="9">
              <a:solidFill>
                <a:srgbClr val="6D6E71"/>
              </a:solidFill>
              <a:latin typeface="DIN Offc" panose="020B0504020101010102" pitchFamily="34" charset="0"/>
              <a:cs typeface="DIN-Regular"/>
            </a:endParaRPr>
          </a:p>
          <a:p>
            <a:pPr marL="12064">
              <a:spcBef>
                <a:spcPts val="19"/>
              </a:spcBef>
            </a:pPr>
            <a:r>
              <a:rPr lang="de-DE" sz="1200" b="0" i="0" spc="9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info@lag21.de</a:t>
            </a:r>
          </a:p>
          <a:p>
            <a:pPr marL="12064">
              <a:spcBef>
                <a:spcPts val="19"/>
              </a:spcBef>
            </a:pPr>
            <a:r>
              <a:rPr lang="de-DE" sz="1200" b="0" i="0" spc="9">
                <a:solidFill>
                  <a:srgbClr val="6D6E71"/>
                </a:solidFill>
                <a:latin typeface="DIN Offc" panose="020B0504020101010102" pitchFamily="34" charset="0"/>
                <a:cs typeface="DIN-Regular"/>
              </a:rPr>
              <a:t>www.lag21.de</a:t>
            </a:r>
            <a:endParaRPr sz="1200" b="0" i="0">
              <a:solidFill>
                <a:srgbClr val="6D6E71"/>
              </a:solidFill>
              <a:latin typeface="DIN Offc" panose="020B0504020101010102" pitchFamily="34" charset="0"/>
              <a:cs typeface="DIN-Regular"/>
            </a:endParaRPr>
          </a:p>
        </p:txBody>
      </p:sp>
      <p:sp>
        <p:nvSpPr>
          <p:cNvPr id="10" name="object 7"/>
          <p:cNvSpPr/>
          <p:nvPr userDrawn="1"/>
        </p:nvSpPr>
        <p:spPr>
          <a:xfrm>
            <a:off x="2153223" y="5430396"/>
            <a:ext cx="0" cy="720000"/>
          </a:xfrm>
          <a:custGeom>
            <a:avLst/>
            <a:gdLst/>
            <a:ahLst/>
            <a:cxnLst/>
            <a:rect l="l" t="t" r="r" b="b"/>
            <a:pathLst>
              <a:path h="639445">
                <a:moveTo>
                  <a:pt x="0" y="639127"/>
                </a:moveTo>
                <a:lnTo>
                  <a:pt x="0" y="0"/>
                </a:lnTo>
              </a:path>
            </a:pathLst>
          </a:custGeom>
          <a:ln w="9271">
            <a:solidFill>
              <a:srgbClr val="C415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7"/>
          <p:cNvSpPr/>
          <p:nvPr userDrawn="1"/>
        </p:nvSpPr>
        <p:spPr>
          <a:xfrm>
            <a:off x="495300" y="5433979"/>
            <a:ext cx="0" cy="720000"/>
          </a:xfrm>
          <a:custGeom>
            <a:avLst/>
            <a:gdLst/>
            <a:ahLst/>
            <a:cxnLst/>
            <a:rect l="l" t="t" r="r" b="b"/>
            <a:pathLst>
              <a:path h="639445">
                <a:moveTo>
                  <a:pt x="0" y="639127"/>
                </a:moveTo>
                <a:lnTo>
                  <a:pt x="0" y="0"/>
                </a:lnTo>
              </a:path>
            </a:pathLst>
          </a:custGeom>
          <a:ln w="9271">
            <a:solidFill>
              <a:srgbClr val="C4151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33825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3"/>
          <p:cNvSpPr/>
          <p:nvPr userDrawn="1"/>
        </p:nvSpPr>
        <p:spPr>
          <a:xfrm>
            <a:off x="-613" y="6505486"/>
            <a:ext cx="9936000" cy="360000"/>
          </a:xfrm>
          <a:custGeom>
            <a:avLst/>
            <a:gdLst/>
            <a:ahLst/>
            <a:cxnLst/>
            <a:rect l="l" t="t" r="r" b="b"/>
            <a:pathLst>
              <a:path w="10071100" h="540384">
                <a:moveTo>
                  <a:pt x="0" y="540003"/>
                </a:moveTo>
                <a:lnTo>
                  <a:pt x="10071100" y="540003"/>
                </a:lnTo>
                <a:lnTo>
                  <a:pt x="10071100" y="0"/>
                </a:lnTo>
                <a:lnTo>
                  <a:pt x="0" y="0"/>
                </a:lnTo>
                <a:lnTo>
                  <a:pt x="0" y="540003"/>
                </a:lnTo>
                <a:close/>
              </a:path>
            </a:pathLst>
          </a:custGeom>
          <a:solidFill>
            <a:srgbClr val="2C809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95300" y="1396507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95300" y="6503116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bg1"/>
                </a:solidFill>
                <a:latin typeface="DIN Offc" panose="020B0504020101010102" pitchFamily="34" charset="0"/>
                <a:cs typeface="DIN Offc" panose="020B0504020101010102" pitchFamily="34" charset="0"/>
              </a:defRPr>
            </a:lvl1pPr>
          </a:lstStyle>
          <a:p>
            <a:fld id="{7FCE15AF-F75D-2342-9E02-8A025C01324D}" type="datetime3">
              <a:rPr lang="de-DE" smtClean="0"/>
              <a:pPr/>
              <a:t>27/06/19</a:t>
            </a:fld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7085790" y="6503116"/>
            <a:ext cx="20332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bg1"/>
                </a:solidFill>
                <a:latin typeface="DIN Offc" panose="020B0504020101010102" pitchFamily="34" charset="0"/>
                <a:cs typeface="DIN Offc" panose="020B0504020101010102" pitchFamily="34" charset="0"/>
              </a:defRPr>
            </a:lvl1pPr>
          </a:lstStyle>
          <a:p>
            <a:fld id="{21045F5F-2F3E-014D-A9A6-0684904B2798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9" name="object 3"/>
          <p:cNvSpPr>
            <a:spLocks/>
          </p:cNvSpPr>
          <p:nvPr userDrawn="1"/>
        </p:nvSpPr>
        <p:spPr>
          <a:xfrm>
            <a:off x="0" y="884756"/>
            <a:ext cx="9936000" cy="72000"/>
          </a:xfrm>
          <a:custGeom>
            <a:avLst/>
            <a:gdLst/>
            <a:ahLst/>
            <a:cxnLst/>
            <a:rect l="l" t="t" r="r" b="b"/>
            <a:pathLst>
              <a:path w="10071100" h="540384">
                <a:moveTo>
                  <a:pt x="0" y="540003"/>
                </a:moveTo>
                <a:lnTo>
                  <a:pt x="10071100" y="540003"/>
                </a:lnTo>
                <a:lnTo>
                  <a:pt x="10071100" y="0"/>
                </a:lnTo>
                <a:lnTo>
                  <a:pt x="0" y="0"/>
                </a:lnTo>
                <a:lnTo>
                  <a:pt x="0" y="540003"/>
                </a:lnTo>
                <a:close/>
              </a:path>
            </a:pathLst>
          </a:custGeom>
          <a:solidFill>
            <a:srgbClr val="C4151C"/>
          </a:solidFill>
          <a:ln>
            <a:noFill/>
          </a:ln>
        </p:spPr>
        <p:txBody>
          <a:bodyPr wrap="square" lIns="0" tIns="0" rIns="0" bIns="0" rtlCol="0"/>
          <a:lstStyle/>
          <a:p>
            <a:endParaRPr>
              <a:ln>
                <a:solidFill>
                  <a:srgbClr val="C4151C"/>
                </a:solidFill>
              </a:ln>
            </a:endParaRPr>
          </a:p>
        </p:txBody>
      </p:sp>
      <p:sp>
        <p:nvSpPr>
          <p:cNvPr id="8" name="Titelplatzhalter 7"/>
          <p:cNvSpPr>
            <a:spLocks noGrp="1"/>
          </p:cNvSpPr>
          <p:nvPr>
            <p:ph type="title"/>
          </p:nvPr>
        </p:nvSpPr>
        <p:spPr>
          <a:xfrm>
            <a:off x="495300" y="12388"/>
            <a:ext cx="5592273" cy="9056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bearbeiten</a:t>
            </a:r>
          </a:p>
        </p:txBody>
      </p:sp>
      <p:pic>
        <p:nvPicPr>
          <p:cNvPr id="10" name="Bild 9">
            <a:extLst>
              <a:ext uri="{FF2B5EF4-FFF2-40B4-BE49-F238E27FC236}">
                <a16:creationId xmlns:a16="http://schemas.microsoft.com/office/drawing/2014/main" id="{CD7B62C7-1116-4484-8046-CC60EBA336D6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3070" y="136979"/>
            <a:ext cx="2677630" cy="604511"/>
          </a:xfrm>
          <a:prstGeom prst="rect">
            <a:avLst/>
          </a:prstGeom>
        </p:spPr>
      </p:pic>
      <p:grpSp>
        <p:nvGrpSpPr>
          <p:cNvPr id="2" name="Gruppieren 1">
            <a:extLst>
              <a:ext uri="{FF2B5EF4-FFF2-40B4-BE49-F238E27FC236}">
                <a16:creationId xmlns:a16="http://schemas.microsoft.com/office/drawing/2014/main" id="{91EA8370-1689-41D5-96FF-86A79B9BE17C}"/>
              </a:ext>
            </a:extLst>
          </p:cNvPr>
          <p:cNvGrpSpPr/>
          <p:nvPr userDrawn="1"/>
        </p:nvGrpSpPr>
        <p:grpSpPr>
          <a:xfrm>
            <a:off x="2294590" y="6454338"/>
            <a:ext cx="5744920" cy="382035"/>
            <a:chOff x="1736655" y="6463244"/>
            <a:chExt cx="5744920" cy="382035"/>
          </a:xfrm>
        </p:grpSpPr>
        <p:pic>
          <p:nvPicPr>
            <p:cNvPr id="12" name="Grafik 11">
              <a:extLst>
                <a:ext uri="{FF2B5EF4-FFF2-40B4-BE49-F238E27FC236}">
                  <a16:creationId xmlns:a16="http://schemas.microsoft.com/office/drawing/2014/main" id="{1B03FA41-2A66-44B3-A521-1D7E96D06AC6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8">
              <a:clrChange>
                <a:clrFrom>
                  <a:srgbClr val="238092"/>
                </a:clrFrom>
                <a:clrTo>
                  <a:srgbClr val="238092">
                    <a:alpha val="0"/>
                  </a:srgbClr>
                </a:clrTo>
              </a:clrChange>
            </a:blip>
            <a:srcRect b="63954"/>
            <a:stretch/>
          </p:blipFill>
          <p:spPr>
            <a:xfrm>
              <a:off x="1736655" y="6463244"/>
              <a:ext cx="2167111" cy="319533"/>
            </a:xfrm>
            <a:prstGeom prst="rect">
              <a:avLst/>
            </a:prstGeom>
          </p:spPr>
        </p:pic>
        <p:pic>
          <p:nvPicPr>
            <p:cNvPr id="11" name="Grafik 10">
              <a:extLst>
                <a:ext uri="{FF2B5EF4-FFF2-40B4-BE49-F238E27FC236}">
                  <a16:creationId xmlns:a16="http://schemas.microsoft.com/office/drawing/2014/main" id="{4DBCD268-9658-4629-B148-713D45976083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8">
              <a:clrChange>
                <a:clrFrom>
                  <a:srgbClr val="238092"/>
                </a:clrFrom>
                <a:clrTo>
                  <a:srgbClr val="238092">
                    <a:alpha val="0"/>
                  </a:srgbClr>
                </a:clrTo>
              </a:clrChange>
            </a:blip>
            <a:srcRect t="40290" b="39941"/>
            <a:stretch/>
          </p:blipFill>
          <p:spPr>
            <a:xfrm>
              <a:off x="3878499" y="6606776"/>
              <a:ext cx="2167111" cy="175232"/>
            </a:xfrm>
            <a:prstGeom prst="rect">
              <a:avLst/>
            </a:prstGeom>
          </p:spPr>
        </p:pic>
        <p:pic>
          <p:nvPicPr>
            <p:cNvPr id="13" name="Grafik 12">
              <a:extLst>
                <a:ext uri="{FF2B5EF4-FFF2-40B4-BE49-F238E27FC236}">
                  <a16:creationId xmlns:a16="http://schemas.microsoft.com/office/drawing/2014/main" id="{4D8C88EE-AD28-4133-9CE1-7C1A7419A840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8">
              <a:clrChange>
                <a:clrFrom>
                  <a:srgbClr val="238092"/>
                </a:clrFrom>
                <a:clrTo>
                  <a:srgbClr val="238092">
                    <a:alpha val="0"/>
                  </a:srgbClr>
                </a:clrTo>
              </a:clrChange>
            </a:blip>
            <a:srcRect t="60460" b="8011"/>
            <a:stretch/>
          </p:blipFill>
          <p:spPr>
            <a:xfrm>
              <a:off x="5314464" y="6565806"/>
              <a:ext cx="2167111" cy="27947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114202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8" r:id="rId2"/>
    <p:sldLayoutId id="2147483650" r:id="rId3"/>
    <p:sldLayoutId id="2147483657" r:id="rId4"/>
    <p:sldLayoutId id="2147483659" r:id="rId5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2400" b="1" i="0" kern="1200">
          <a:solidFill>
            <a:srgbClr val="6D6E71"/>
          </a:solidFill>
          <a:latin typeface="DIN Offc" panose="020B0504020101010102" pitchFamily="34" charset="0"/>
          <a:ea typeface="+mj-ea"/>
          <a:cs typeface="DIN Offc" panose="020B0504020101010102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rgbClr val="C4151C"/>
        </a:buClr>
        <a:buFont typeface="Wingdings" charset="2"/>
        <a:buChar char="§"/>
        <a:defRPr sz="1600" b="1" i="0" kern="1200">
          <a:solidFill>
            <a:srgbClr val="6D6E71"/>
          </a:solidFill>
          <a:latin typeface="DIN Offc" panose="020B0504020101010102" pitchFamily="34" charset="0"/>
          <a:ea typeface="+mn-ea"/>
          <a:cs typeface="DIN Offc" panose="020B0504020101010102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Clr>
          <a:srgbClr val="C4151C"/>
        </a:buClr>
        <a:buSzPct val="80000"/>
        <a:buFont typeface="Wingdings" charset="2"/>
        <a:buChar char="Ø"/>
        <a:defRPr sz="1600" b="0" i="0" kern="1200">
          <a:solidFill>
            <a:srgbClr val="6D6E71"/>
          </a:solidFill>
          <a:latin typeface="DIN Offc" panose="020B0504020101010102" pitchFamily="34" charset="0"/>
          <a:ea typeface="+mn-ea"/>
          <a:cs typeface="DIN Offc" panose="020B0504020101010102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Clr>
          <a:srgbClr val="C4151C"/>
        </a:buClr>
        <a:buSzPct val="80000"/>
        <a:buFont typeface="Wingdings" charset="2"/>
        <a:buChar char="Ø"/>
        <a:defRPr sz="1600" b="0" i="0" kern="1200">
          <a:solidFill>
            <a:srgbClr val="6D6E71"/>
          </a:solidFill>
          <a:latin typeface="DIN Offc" panose="020B0504020101010102" pitchFamily="34" charset="0"/>
          <a:ea typeface="+mn-ea"/>
          <a:cs typeface="DIN Offc" panose="020B0504020101010102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Clr>
          <a:srgbClr val="C4151C"/>
        </a:buClr>
        <a:buSzPct val="80000"/>
        <a:buFont typeface="Wingdings" charset="2"/>
        <a:buChar char="Ø"/>
        <a:defRPr sz="1600" b="0" i="0" kern="1200">
          <a:solidFill>
            <a:srgbClr val="6D6E71"/>
          </a:solidFill>
          <a:latin typeface="DIN Offc" panose="020B0504020101010102" pitchFamily="34" charset="0"/>
          <a:ea typeface="+mn-ea"/>
          <a:cs typeface="DIN Offc" panose="020B0504020101010102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Clr>
          <a:srgbClr val="C4151C"/>
        </a:buClr>
        <a:buSzPct val="80000"/>
        <a:buFont typeface="Wingdings" charset="2"/>
        <a:buChar char="Ø"/>
        <a:defRPr sz="1600" b="0" i="0" kern="1200">
          <a:solidFill>
            <a:srgbClr val="6D6E71"/>
          </a:solidFill>
          <a:latin typeface="DIN Offc" panose="020B0504020101010102" pitchFamily="34" charset="0"/>
          <a:ea typeface="+mn-ea"/>
          <a:cs typeface="DIN Offc" panose="020B0504020101010102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D2319DAA-B4B9-4EDF-9134-D2142FF9E58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138217" y="1052785"/>
            <a:ext cx="9629566" cy="5175891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35036" y="2868164"/>
            <a:ext cx="9154835" cy="2319802"/>
          </a:xfrm>
        </p:spPr>
        <p:txBody>
          <a:bodyPr>
            <a:normAutofit fontScale="90000"/>
          </a:bodyPr>
          <a:lstStyle/>
          <a:p>
            <a:pPr>
              <a:tabLst>
                <a:tab pos="1346200" algn="l"/>
              </a:tabLst>
            </a:pPr>
            <a:r>
              <a:rPr lang="ru-RU" dirty="0"/>
              <a:t>Институционализация региональных стратегий устойчивого развития в Германии на примере земли Северный Рейн-Вестфалия и рекомендации по концепции Стратегии устойчивого развития Могилевской области до 2035 года</a:t>
            </a:r>
            <a:r>
              <a:rPr lang="de-DE" dirty="0"/>
              <a:t> </a:t>
            </a:r>
            <a:r>
              <a:rPr lang="en-US" dirty="0"/>
              <a:t/>
            </a:r>
            <a:br>
              <a:rPr lang="en-US" dirty="0"/>
            </a:br>
            <a:r>
              <a:rPr lang="de-DE" sz="3100" dirty="0">
                <a:latin typeface="DIN Offc"/>
              </a:rPr>
              <a:t> </a:t>
            </a:r>
            <a:r>
              <a:rPr lang="de-DE" dirty="0"/>
              <a:t/>
            </a:r>
            <a:br>
              <a:rPr lang="de-DE" dirty="0"/>
            </a:b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2377440" y="5105400"/>
            <a:ext cx="7012431" cy="17526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2400" dirty="0">
                <a:latin typeface="DIN Offc"/>
              </a:rPr>
              <a:t>пятница</a:t>
            </a:r>
            <a:r>
              <a:rPr lang="de-DE" sz="2400" dirty="0">
                <a:latin typeface="DIN Offc"/>
              </a:rPr>
              <a:t> | 28</a:t>
            </a:r>
            <a:r>
              <a:rPr lang="ru-RU" sz="2400" dirty="0">
                <a:latin typeface="DIN Offc"/>
              </a:rPr>
              <a:t> июня</a:t>
            </a:r>
            <a:r>
              <a:rPr lang="de-DE" sz="2400" dirty="0">
                <a:latin typeface="DIN Offc"/>
              </a:rPr>
              <a:t> 2019</a:t>
            </a:r>
            <a:r>
              <a:rPr lang="ru-RU" sz="2400" dirty="0">
                <a:latin typeface="DIN Offc"/>
              </a:rPr>
              <a:t> г.</a:t>
            </a:r>
            <a:endParaRPr lang="de-DE" sz="2400" dirty="0">
              <a:latin typeface="DIN Offc"/>
            </a:endParaRPr>
          </a:p>
          <a:p>
            <a:pPr fontAlgn="t"/>
            <a:r>
              <a:rPr lang="ru-RU" dirty="0"/>
              <a:t>Могилев</a:t>
            </a:r>
            <a:r>
              <a:rPr lang="de-DE" dirty="0"/>
              <a:t>, </a:t>
            </a:r>
            <a:r>
              <a:rPr lang="ru-RU" dirty="0"/>
              <a:t>Беларусь</a:t>
            </a:r>
            <a:endParaRPr lang="de-DE" sz="1800" dirty="0"/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7CC5948B-C806-3A43-9457-8C2563394EEA}"/>
              </a:ext>
            </a:extLst>
          </p:cNvPr>
          <p:cNvSpPr txBox="1"/>
          <p:nvPr/>
        </p:nvSpPr>
        <p:spPr>
          <a:xfrm>
            <a:off x="2466474" y="2526632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t" anchorCtr="0">
            <a:normAutofit fontScale="25000" lnSpcReduction="20000"/>
          </a:bodyPr>
          <a:lstStyle/>
          <a:p>
            <a:endParaRPr lang="en-GB" b="1" i="0">
              <a:latin typeface="DIN-Bold"/>
              <a:cs typeface="DIN-Regular"/>
            </a:endParaRP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C879F727-3A38-0547-A0A0-E4A012E5734A}"/>
              </a:ext>
            </a:extLst>
          </p:cNvPr>
          <p:cNvSpPr txBox="1"/>
          <p:nvPr/>
        </p:nvSpPr>
        <p:spPr>
          <a:xfrm>
            <a:off x="1888958" y="2983832"/>
            <a:ext cx="0" cy="0"/>
          </a:xfrm>
          <a:prstGeom prst="rect">
            <a:avLst/>
          </a:prstGeom>
        </p:spPr>
        <p:txBody>
          <a:bodyPr vert="horz" wrap="none" lIns="91440" tIns="45720" rIns="91440" bIns="45720" rtlCol="0" anchor="t" anchorCtr="0">
            <a:normAutofit fontScale="25000" lnSpcReduction="20000"/>
          </a:bodyPr>
          <a:lstStyle/>
          <a:p>
            <a:endParaRPr lang="en-GB" b="1" i="0">
              <a:latin typeface="DIN-Bold"/>
              <a:cs typeface="DIN-Regular"/>
            </a:endParaRPr>
          </a:p>
        </p:txBody>
      </p:sp>
    </p:spTree>
    <p:extLst>
      <p:ext uri="{BB962C8B-B14F-4D97-AF65-F5344CB8AC3E}">
        <p14:creationId xmlns:p14="http://schemas.microsoft.com/office/powerpoint/2010/main" val="322736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D563071-C69F-4C03-BFE8-4D5E019A0B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none" dirty="0"/>
              <a:t>Пример участия</a:t>
            </a:r>
            <a:endParaRPr lang="de-DE" cap="non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D63052C3-C465-4719-8D22-49B86EEB99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36098" y="1396507"/>
            <a:ext cx="5561045" cy="5022954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По итогам </a:t>
            </a:r>
            <a:r>
              <a:rPr lang="ru-RU" dirty="0" smtClean="0"/>
              <a:t>Тематического </a:t>
            </a:r>
            <a:r>
              <a:rPr lang="ru-RU" dirty="0"/>
              <a:t>форума по устойчивому развитию</a:t>
            </a:r>
            <a:r>
              <a:rPr lang="en-US" dirty="0"/>
              <a:t> </a:t>
            </a:r>
            <a:r>
              <a:rPr lang="ru-RU" dirty="0"/>
              <a:t>была подготовлена обратная связь на СУР </a:t>
            </a:r>
            <a:r>
              <a:rPr lang="ru-RU" dirty="0" smtClean="0"/>
              <a:t>РВ</a:t>
            </a:r>
            <a:endParaRPr lang="ru-RU" dirty="0"/>
          </a:p>
          <a:p>
            <a:r>
              <a:rPr lang="ru-RU" dirty="0"/>
              <a:t>Рекомендации для доработки СУР</a:t>
            </a:r>
            <a:endParaRPr lang="de-DE" dirty="0"/>
          </a:p>
          <a:p>
            <a:r>
              <a:rPr lang="ru-RU" dirty="0"/>
              <a:t>Ключевые требования по следующим темам</a:t>
            </a:r>
            <a:r>
              <a:rPr lang="de-DE" dirty="0"/>
              <a:t>:</a:t>
            </a:r>
          </a:p>
          <a:p>
            <a:pPr marL="800100" lvl="1" indent="-342900">
              <a:buFont typeface="+mj-lt"/>
              <a:buAutoNum type="arabicPeriod"/>
            </a:pPr>
            <a:r>
              <a:rPr lang="ru-RU" dirty="0"/>
              <a:t>Эффективный рамочный </a:t>
            </a:r>
            <a:r>
              <a:rPr lang="ru-RU" dirty="0" smtClean="0"/>
              <a:t>документ </a:t>
            </a:r>
            <a:r>
              <a:rPr lang="ru-RU" dirty="0"/>
              <a:t>для устойчивой </a:t>
            </a:r>
            <a:r>
              <a:rPr lang="ru-RU" dirty="0" smtClean="0"/>
              <a:t>СРВ</a:t>
            </a:r>
            <a:endParaRPr lang="ru-RU" dirty="0"/>
          </a:p>
          <a:p>
            <a:pPr marL="800100" lvl="1" indent="-342900">
              <a:buFont typeface="+mj-lt"/>
              <a:buAutoNum type="arabicPeriod"/>
            </a:pPr>
            <a:r>
              <a:rPr lang="ru-RU" dirty="0"/>
              <a:t>Социальная справедливость и равноправное участие</a:t>
            </a:r>
            <a:endParaRPr lang="de-DE" dirty="0"/>
          </a:p>
          <a:p>
            <a:pPr marL="800100" lvl="1" indent="-342900">
              <a:buFont typeface="+mj-lt"/>
              <a:buAutoNum type="arabicPeriod"/>
            </a:pPr>
            <a:r>
              <a:rPr lang="ru-RU" dirty="0"/>
              <a:t>Хорошая работа и экономическая деятельность на принципах УР</a:t>
            </a:r>
          </a:p>
          <a:p>
            <a:pPr marL="800100" lvl="1" indent="-342900">
              <a:buFont typeface="+mj-lt"/>
              <a:buAutoNum type="arabicPeriod"/>
            </a:pPr>
            <a:r>
              <a:rPr lang="ru-RU" dirty="0"/>
              <a:t>Международная социальная, экологическая и правовая ответственность во внешнеэкономической и сырьевой политике </a:t>
            </a:r>
            <a:r>
              <a:rPr lang="ru-RU" dirty="0" smtClean="0"/>
              <a:t>СРВ</a:t>
            </a:r>
            <a:endParaRPr lang="ru-RU" dirty="0"/>
          </a:p>
          <a:p>
            <a:pPr marL="800100" lvl="1" indent="-342900">
              <a:buFont typeface="+mj-lt"/>
              <a:buAutoNum type="arabicPeriod"/>
            </a:pPr>
            <a:r>
              <a:rPr lang="ru-RU" dirty="0"/>
              <a:t>Усиленная защита природных ресурсов</a:t>
            </a:r>
            <a:endParaRPr lang="de-DE" dirty="0"/>
          </a:p>
          <a:p>
            <a:pPr marL="800100" lvl="1" indent="-342900">
              <a:buFont typeface="+mj-lt"/>
              <a:buAutoNum type="arabicPeriod"/>
            </a:pPr>
            <a:r>
              <a:rPr lang="ru-RU" dirty="0"/>
              <a:t>Сельское хозяйство и охрана окружающей среды</a:t>
            </a:r>
            <a:endParaRPr lang="de-DE" dirty="0"/>
          </a:p>
          <a:p>
            <a:pPr marL="800100" lvl="1" indent="-342900">
              <a:buFont typeface="+mj-lt"/>
              <a:buAutoNum type="arabicPeriod"/>
            </a:pPr>
            <a:r>
              <a:rPr lang="ru-RU" dirty="0"/>
              <a:t>Устойчивое развитие микрорайонов, городов и регионов</a:t>
            </a:r>
            <a:endParaRPr lang="de-DE" dirty="0"/>
          </a:p>
          <a:p>
            <a:pPr marL="800100" lvl="1" indent="-342900">
              <a:buFont typeface="+mj-lt"/>
              <a:buAutoNum type="arabicPeriod"/>
            </a:pPr>
            <a:r>
              <a:rPr lang="ru-RU" dirty="0"/>
              <a:t>Переход на чистую энергию и</a:t>
            </a:r>
            <a:r>
              <a:rPr lang="de-DE" dirty="0"/>
              <a:t> </a:t>
            </a:r>
            <a:r>
              <a:rPr lang="ru-RU" dirty="0"/>
              <a:t>постоянная защита климата</a:t>
            </a:r>
            <a:endParaRPr lang="de-DE" dirty="0"/>
          </a:p>
          <a:p>
            <a:pPr marL="800100" lvl="1" indent="-342900">
              <a:buFont typeface="+mj-lt"/>
              <a:buAutoNum type="arabicPeriod"/>
            </a:pPr>
            <a:r>
              <a:rPr lang="ru-RU" dirty="0"/>
              <a:t>Больше мобильности</a:t>
            </a:r>
            <a:r>
              <a:rPr lang="de-DE" dirty="0"/>
              <a:t>– </a:t>
            </a:r>
            <a:r>
              <a:rPr lang="ru-RU" dirty="0"/>
              <a:t>меньше транспорта</a:t>
            </a:r>
            <a:r>
              <a:rPr lang="de-DE" dirty="0"/>
              <a:t>: </a:t>
            </a:r>
            <a:r>
              <a:rPr lang="ru-RU" dirty="0"/>
              <a:t>повышение темпов устойчивой мобильности</a:t>
            </a:r>
            <a:r>
              <a:rPr lang="de-DE" dirty="0"/>
              <a:t> </a:t>
            </a:r>
          </a:p>
          <a:p>
            <a:pPr marL="800100" lvl="1" indent="-342900">
              <a:buFont typeface="+mj-lt"/>
              <a:buAutoNum type="arabicPeriod"/>
            </a:pPr>
            <a:r>
              <a:rPr lang="ru-RU" dirty="0"/>
              <a:t>Устойчивая финансовая политика</a:t>
            </a:r>
            <a:endParaRPr lang="de-DE" dirty="0"/>
          </a:p>
          <a:p>
            <a:pPr marL="800100" lvl="1" indent="-342900">
              <a:buFont typeface="+mj-lt"/>
              <a:buAutoNum type="arabicPeriod"/>
            </a:pPr>
            <a:r>
              <a:rPr lang="ru-RU" dirty="0" smtClean="0"/>
              <a:t>Сделать хорошую жизнь проще: </a:t>
            </a:r>
            <a:r>
              <a:rPr lang="ru-RU" dirty="0"/>
              <a:t>устойчивое производство и потребление</a:t>
            </a:r>
          </a:p>
          <a:p>
            <a:pPr marL="800100" lvl="1" indent="-342900">
              <a:buFont typeface="+mj-lt"/>
              <a:buAutoNum type="arabicPeriod"/>
            </a:pPr>
            <a:r>
              <a:rPr lang="ru-RU" dirty="0"/>
              <a:t>Образование в интересах устойчивого развития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C7FBB67-FC0B-4862-B9AD-9668DA154A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C0AD-E5EA-494C-972F-FBE8B1B5E119}" type="datetime3">
              <a:rPr lang="de-DE" smtClean="0"/>
              <a:t>27/06/19</a:t>
            </a:fld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FA781CC-E5A4-44BD-B2AA-97FBF8D97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45F5F-2F3E-014D-A9A6-0684904B2798}" type="slidenum">
              <a:rPr lang="de-DE" smtClean="0"/>
              <a:t>10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8B5A04B-2FCB-40B0-A2AB-5FF3924EB1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285" y="1281737"/>
            <a:ext cx="3323277" cy="47555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5929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C16C682F-5FFB-4F6B-B55A-037931EFA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Стратегии устойчивого развития местного уровня</a:t>
            </a:r>
            <a:endParaRPr lang="de-DE" dirty="0"/>
          </a:p>
        </p:txBody>
      </p:sp>
      <p:sp>
        <p:nvSpPr>
          <p:cNvPr id="8" name="Untertitel 7">
            <a:extLst>
              <a:ext uri="{FF2B5EF4-FFF2-40B4-BE49-F238E27FC236}">
                <a16:creationId xmlns:a16="http://schemas.microsoft.com/office/drawing/2014/main" id="{D47D0467-2322-4888-B1E0-59147D4635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51056" y="1896532"/>
            <a:ext cx="4463966" cy="3036712"/>
          </a:xfrm>
        </p:spPr>
        <p:txBody>
          <a:bodyPr>
            <a:norm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Муниципалитеты </a:t>
            </a:r>
            <a:r>
              <a:rPr lang="ru-RU" sz="2000" dirty="0" smtClean="0"/>
              <a:t>СРВ разрабатывают </a:t>
            </a:r>
            <a:r>
              <a:rPr lang="ru-RU" sz="2000" dirty="0"/>
              <a:t>собственные стратегии</a:t>
            </a:r>
            <a:endParaRPr lang="de-DE" sz="2000" dirty="0"/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ru-RU" sz="2000" dirty="0"/>
              <a:t>Пример</a:t>
            </a:r>
            <a:r>
              <a:rPr lang="de-DE" sz="2000" dirty="0"/>
              <a:t>: </a:t>
            </a:r>
            <a:r>
              <a:rPr lang="ru-RU" sz="2000" dirty="0"/>
              <a:t>проект «Глобально </a:t>
            </a:r>
            <a:r>
              <a:rPr lang="ru-RU" sz="2000" dirty="0" smtClean="0"/>
              <a:t>устойчивый муниципалитет земли СРВ»</a:t>
            </a:r>
            <a:endParaRPr lang="de-DE" sz="2000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C15E26C-4DDA-4395-8017-C762B3A38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45F5F-2F3E-014D-A9A6-0684904B2798}" type="slidenum">
              <a:rPr lang="de-DE" smtClean="0"/>
              <a:t>11</a:t>
            </a:fld>
            <a:endParaRPr lang="de-DE"/>
          </a:p>
        </p:txBody>
      </p:sp>
      <p:pic>
        <p:nvPicPr>
          <p:cNvPr id="10" name="Inhaltsplatzhalter 9">
            <a:extLst>
              <a:ext uri="{FF2B5EF4-FFF2-40B4-BE49-F238E27FC236}">
                <a16:creationId xmlns:a16="http://schemas.microsoft.com/office/drawing/2014/main" id="{32E4E79D-97B1-487C-9983-2A52364D4B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738" y="1414438"/>
            <a:ext cx="3154559" cy="44774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5463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platzhalter 3"/>
          <p:cNvSpPr txBox="1">
            <a:spLocks/>
          </p:cNvSpPr>
          <p:nvPr/>
        </p:nvSpPr>
        <p:spPr>
          <a:xfrm>
            <a:off x="218322" y="2259439"/>
            <a:ext cx="4581664" cy="3335461"/>
          </a:xfrm>
          <a:prstGeom prst="rect">
            <a:avLst/>
          </a:prstGeom>
        </p:spPr>
        <p:txBody>
          <a:bodyPr/>
          <a:lstStyle>
            <a:lvl1pPr marL="292219" indent="-292219" algn="l" defTabSz="389626" rtl="0" eaLnBrk="1" latinLnBrk="0" hangingPunct="1">
              <a:spcBef>
                <a:spcPct val="20000"/>
              </a:spcBef>
              <a:buClr>
                <a:srgbClr val="C4151C"/>
              </a:buClr>
              <a:buFont typeface="Wingdings" charset="2"/>
              <a:buChar char="§"/>
              <a:defRPr sz="1600" b="1" i="0" kern="1200">
                <a:solidFill>
                  <a:srgbClr val="6D6E71"/>
                </a:solidFill>
                <a:latin typeface="DIN Offc" panose="020B0504020101010102" pitchFamily="34" charset="0"/>
                <a:ea typeface="+mn-ea"/>
                <a:cs typeface="DIN Offc" panose="020B0504020101010102" pitchFamily="34" charset="0"/>
              </a:defRPr>
            </a:lvl1pPr>
            <a:lvl2pPr marL="633142" indent="-243516" algn="l" defTabSz="389626" rtl="0" eaLnBrk="1" latinLnBrk="0" hangingPunct="1">
              <a:spcBef>
                <a:spcPct val="20000"/>
              </a:spcBef>
              <a:buClr>
                <a:srgbClr val="C4151C"/>
              </a:buClr>
              <a:buSzPct val="80000"/>
              <a:buFont typeface="Wingdings" charset="2"/>
              <a:buChar char="Ø"/>
              <a:defRPr sz="1600" b="0" i="0" kern="1200">
                <a:solidFill>
                  <a:srgbClr val="6D6E71"/>
                </a:solidFill>
                <a:latin typeface="DIN Offc" panose="020B0504020101010102" pitchFamily="34" charset="0"/>
                <a:ea typeface="+mn-ea"/>
                <a:cs typeface="DIN Offc" panose="020B0504020101010102" pitchFamily="34" charset="0"/>
              </a:defRPr>
            </a:lvl2pPr>
            <a:lvl3pPr marL="974065" indent="-194813" algn="l" defTabSz="389626" rtl="0" eaLnBrk="1" latinLnBrk="0" hangingPunct="1">
              <a:spcBef>
                <a:spcPct val="20000"/>
              </a:spcBef>
              <a:buClr>
                <a:srgbClr val="C4151C"/>
              </a:buClr>
              <a:buSzPct val="80000"/>
              <a:buFont typeface="Wingdings" charset="2"/>
              <a:buChar char="Ø"/>
              <a:defRPr sz="1600" b="0" i="0" kern="1200">
                <a:solidFill>
                  <a:srgbClr val="6D6E71"/>
                </a:solidFill>
                <a:latin typeface="DIN Offc" panose="020B0504020101010102" pitchFamily="34" charset="0"/>
                <a:ea typeface="+mn-ea"/>
                <a:cs typeface="DIN Offc" panose="020B0504020101010102" pitchFamily="34" charset="0"/>
              </a:defRPr>
            </a:lvl3pPr>
            <a:lvl4pPr marL="1363690" indent="-194813" algn="l" defTabSz="389626" rtl="0" eaLnBrk="1" latinLnBrk="0" hangingPunct="1">
              <a:spcBef>
                <a:spcPct val="20000"/>
              </a:spcBef>
              <a:buClr>
                <a:srgbClr val="C4151C"/>
              </a:buClr>
              <a:buSzPct val="80000"/>
              <a:buFont typeface="Wingdings" charset="2"/>
              <a:buChar char="Ø"/>
              <a:defRPr sz="1600" b="0" i="0" kern="1200">
                <a:solidFill>
                  <a:srgbClr val="6D6E71"/>
                </a:solidFill>
                <a:latin typeface="DIN Offc" panose="020B0504020101010102" pitchFamily="34" charset="0"/>
                <a:ea typeface="+mn-ea"/>
                <a:cs typeface="DIN Offc" panose="020B0504020101010102" pitchFamily="34" charset="0"/>
              </a:defRPr>
            </a:lvl4pPr>
            <a:lvl5pPr marL="1753316" indent="-194813" algn="l" defTabSz="389626" rtl="0" eaLnBrk="1" latinLnBrk="0" hangingPunct="1">
              <a:spcBef>
                <a:spcPct val="20000"/>
              </a:spcBef>
              <a:buClr>
                <a:srgbClr val="C4151C"/>
              </a:buClr>
              <a:buSzPct val="80000"/>
              <a:buFont typeface="Wingdings" charset="2"/>
              <a:buChar char="Ø"/>
              <a:defRPr sz="1600" b="0" i="0" kern="1200">
                <a:solidFill>
                  <a:srgbClr val="6D6E71"/>
                </a:solidFill>
                <a:latin typeface="DIN Offc" panose="020B0504020101010102" pitchFamily="34" charset="0"/>
                <a:ea typeface="+mn-ea"/>
                <a:cs typeface="DIN Offc" panose="020B0504020101010102" pitchFamily="34" charset="0"/>
              </a:defRPr>
            </a:lvl5pPr>
            <a:lvl6pPr marL="2142942" indent="-194813" algn="l" defTabSz="389626" rtl="0" eaLnBrk="1" latinLnBrk="0" hangingPunct="1">
              <a:spcBef>
                <a:spcPct val="20000"/>
              </a:spcBef>
              <a:buFont typeface="Arial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32568" indent="-194813" algn="l" defTabSz="389626" rtl="0" eaLnBrk="1" latinLnBrk="0" hangingPunct="1">
              <a:spcBef>
                <a:spcPct val="20000"/>
              </a:spcBef>
              <a:buFont typeface="Arial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22194" indent="-194813" algn="l" defTabSz="389626" rtl="0" eaLnBrk="1" latinLnBrk="0" hangingPunct="1">
              <a:spcBef>
                <a:spcPct val="20000"/>
              </a:spcBef>
              <a:buFont typeface="Arial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11820" indent="-194813" algn="l" defTabSz="389626" rtl="0" eaLnBrk="1" latinLnBrk="0" hangingPunct="1">
              <a:spcBef>
                <a:spcPct val="20000"/>
              </a:spcBef>
              <a:buFont typeface="Arial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buSzPct val="85000"/>
              <a:tabLst>
                <a:tab pos="194994" algn="l"/>
              </a:tabLst>
            </a:pPr>
            <a:r>
              <a:rPr lang="ru-RU" sz="1800" b="0" dirty="0"/>
              <a:t>Разработка интегрированных СУР на местном уровне (муниципалитеты) в контексте Повестки-2030 </a:t>
            </a:r>
            <a:endParaRPr lang="de-DE" sz="1800" b="0" dirty="0"/>
          </a:p>
          <a:p>
            <a:pPr>
              <a:lnSpc>
                <a:spcPct val="110000"/>
              </a:lnSpc>
              <a:buSzPct val="85000"/>
              <a:tabLst>
                <a:tab pos="194994" algn="l"/>
              </a:tabLst>
            </a:pPr>
            <a:r>
              <a:rPr lang="ru-RU" sz="1800" b="0" dirty="0"/>
              <a:t>Учет и описание сопряжения с вышестоящими СУР </a:t>
            </a:r>
            <a:r>
              <a:rPr lang="ru-RU" sz="1800" b="0" dirty="0" smtClean="0"/>
              <a:t>(земельный, нацианальный, глобальный </a:t>
            </a:r>
            <a:r>
              <a:rPr lang="ru-RU" sz="1800" b="0" dirty="0"/>
              <a:t>уровни)</a:t>
            </a:r>
            <a:endParaRPr lang="de-DE" sz="1800" b="0" dirty="0"/>
          </a:p>
          <a:p>
            <a:pPr>
              <a:lnSpc>
                <a:spcPct val="110000"/>
              </a:lnSpc>
              <a:buSzPct val="85000"/>
              <a:tabLst>
                <a:tab pos="194994" algn="l"/>
              </a:tabLst>
            </a:pPr>
            <a:r>
              <a:rPr lang="ru-RU" sz="1800" b="0" dirty="0"/>
              <a:t>Муниципалитеты пошагово приближаются к сильной устойчивости и повышают свой текущий уровень в сфере устойчивого развития</a:t>
            </a:r>
          </a:p>
          <a:p>
            <a:pPr>
              <a:lnSpc>
                <a:spcPct val="110000"/>
              </a:lnSpc>
              <a:buSzPct val="85000"/>
              <a:tabLst>
                <a:tab pos="194994" algn="l"/>
              </a:tabLst>
            </a:pPr>
            <a:endParaRPr lang="de-DE" sz="1800" b="0" dirty="0"/>
          </a:p>
          <a:p>
            <a:pPr>
              <a:lnSpc>
                <a:spcPct val="110000"/>
              </a:lnSpc>
              <a:buSzPct val="85000"/>
              <a:tabLst>
                <a:tab pos="194994" algn="l"/>
              </a:tabLst>
            </a:pPr>
            <a:endParaRPr lang="de-DE" sz="1800" b="0" dirty="0"/>
          </a:p>
          <a:p>
            <a:pPr marL="0" indent="0">
              <a:lnSpc>
                <a:spcPct val="110000"/>
              </a:lnSpc>
              <a:buSzPct val="85000"/>
              <a:buNone/>
              <a:tabLst>
                <a:tab pos="194994" algn="l"/>
              </a:tabLst>
            </a:pPr>
            <a:endParaRPr lang="de-DE" sz="1800" b="0" dirty="0"/>
          </a:p>
          <a:p>
            <a:pPr marL="0" indent="0">
              <a:buNone/>
            </a:pPr>
            <a:r>
              <a:rPr lang="de-DE" sz="2000" b="0" dirty="0"/>
              <a:t> </a:t>
            </a:r>
          </a:p>
          <a:p>
            <a:pPr marL="316561" indent="-316561" defTabSz="422082">
              <a:defRPr/>
            </a:pPr>
            <a:endParaRPr lang="de-DE" sz="2000" dirty="0"/>
          </a:p>
          <a:p>
            <a:pPr marL="316561" indent="-316561" defTabSz="422082">
              <a:defRPr/>
            </a:pPr>
            <a:endParaRPr lang="de-DE" sz="2000" dirty="0"/>
          </a:p>
          <a:p>
            <a:pPr marL="316561" indent="-316561" defTabSz="422082">
              <a:defRPr/>
            </a:pPr>
            <a:endParaRPr lang="de-DE" sz="2000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C7229D4E-F5B1-5E4E-969E-F435E515F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45F5F-2F3E-014D-A9A6-0684904B2798}" type="slidenum">
              <a:rPr lang="de-DE" smtClean="0"/>
              <a:t>12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EDF21494-E4B9-D341-A13B-1EF5809AB6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4383" y="5593825"/>
            <a:ext cx="7257234" cy="800486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B5B45055-458C-48D5-868A-80A7BBF7E9E8}"/>
              </a:ext>
            </a:extLst>
          </p:cNvPr>
          <p:cNvSpPr/>
          <p:nvPr/>
        </p:nvSpPr>
        <p:spPr>
          <a:xfrm>
            <a:off x="8702211" y="4298833"/>
            <a:ext cx="760012" cy="723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id="{7B18F6F0-C50F-454D-B77B-F546E27261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5300" y="1053360"/>
            <a:ext cx="2584909" cy="1207153"/>
          </a:xfrm>
          <a:prstGeom prst="rect">
            <a:avLst/>
          </a:prstGeom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DA47E9DD-2862-7142-A32F-45C4F2EE1F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8321" y="190437"/>
            <a:ext cx="6813457" cy="754118"/>
          </a:xfrm>
        </p:spPr>
        <p:txBody>
          <a:bodyPr>
            <a:normAutofit/>
          </a:bodyPr>
          <a:lstStyle/>
          <a:p>
            <a:r>
              <a:rPr lang="ru-RU" sz="2200" cap="none" dirty="0" smtClean="0"/>
              <a:t>Глобально устойчивый муниципалитет СРВ</a:t>
            </a:r>
            <a:r>
              <a:rPr lang="de-DE" sz="2200" cap="none" dirty="0"/>
              <a:t/>
            </a:r>
            <a:br>
              <a:rPr lang="de-DE" sz="2200" cap="none" dirty="0"/>
            </a:br>
            <a:r>
              <a:rPr lang="ru-RU" sz="1800" b="0" cap="none" dirty="0" smtClean="0"/>
              <a:t>Информация о проекте</a:t>
            </a:r>
            <a:endParaRPr lang="de-DE" sz="1800" cap="none" dirty="0"/>
          </a:p>
        </p:txBody>
      </p:sp>
      <p:pic>
        <p:nvPicPr>
          <p:cNvPr id="7" name="Grafik 6" descr="Ein Bild, das Text, Karte enthält.&#10;&#10;Automatisch generierte Beschreibung">
            <a:extLst>
              <a:ext uri="{FF2B5EF4-FFF2-40B4-BE49-F238E27FC236}">
                <a16:creationId xmlns:a16="http://schemas.microsoft.com/office/drawing/2014/main" id="{36F88E53-807E-42A6-8AF4-864AC5CDA0A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920" t="817" r="2139"/>
          <a:stretch/>
        </p:blipFill>
        <p:spPr>
          <a:xfrm>
            <a:off x="4799985" y="1230695"/>
            <a:ext cx="4662238" cy="3836085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8312727" y="4821383"/>
            <a:ext cx="1593274" cy="201350"/>
          </a:xfrm>
          <a:prstGeom prst="rect">
            <a:avLst/>
          </a:prstGeom>
        </p:spPr>
        <p:txBody>
          <a:bodyPr vert="horz" wrap="square" lIns="91440" tIns="45720" rIns="91440" bIns="45720" rtlCol="0" anchor="t" anchorCtr="0">
            <a:normAutofit fontScale="47500" lnSpcReduction="20000"/>
          </a:bodyPr>
          <a:lstStyle/>
          <a:p>
            <a:endParaRPr lang="de-DE" b="1" i="0" dirty="0">
              <a:latin typeface="DIN-Bold"/>
              <a:cs typeface="DIN-Regular"/>
            </a:endParaRPr>
          </a:p>
        </p:txBody>
      </p:sp>
      <p:sp>
        <p:nvSpPr>
          <p:cNvPr id="5" name="Textfeld 4"/>
          <p:cNvSpPr txBox="1"/>
          <p:nvPr/>
        </p:nvSpPr>
        <p:spPr>
          <a:xfrm>
            <a:off x="7795491" y="4777336"/>
            <a:ext cx="2045423" cy="212142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t" anchorCtr="0">
            <a:normAutofit fontScale="47500" lnSpcReduction="20000"/>
          </a:bodyPr>
          <a:lstStyle/>
          <a:p>
            <a:r>
              <a:rPr lang="ru-RU" dirty="0" smtClean="0">
                <a:latin typeface="DIN Offc" panose="020B0504020101010102"/>
                <a:cs typeface="DIN-Regular"/>
              </a:rPr>
              <a:t>Муниципалитеты 1-го раудна  проекта</a:t>
            </a:r>
            <a:endParaRPr lang="de-DE" i="0" dirty="0">
              <a:latin typeface="DIN Offc" panose="020B0504020101010102"/>
              <a:cs typeface="DIN-Regular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7797585" y="4568682"/>
            <a:ext cx="2043330" cy="246867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t" anchorCtr="0">
            <a:normAutofit fontScale="47500" lnSpcReduction="20000"/>
          </a:bodyPr>
          <a:lstStyle/>
          <a:p>
            <a:r>
              <a:rPr lang="ru-RU" dirty="0" smtClean="0">
                <a:latin typeface="DIN Offc" panose="020B0504020101010102"/>
                <a:cs typeface="DIN-Regular"/>
              </a:rPr>
              <a:t>Муниципалитеты 2-го раудна  проекта</a:t>
            </a:r>
            <a:endParaRPr lang="de-DE" i="0" dirty="0">
              <a:latin typeface="DIN Offc" panose="020B0504020101010102"/>
              <a:cs typeface="DIN-Regular"/>
            </a:endParaRPr>
          </a:p>
        </p:txBody>
      </p:sp>
    </p:spTree>
    <p:extLst>
      <p:ext uri="{BB962C8B-B14F-4D97-AF65-F5344CB8AC3E}">
        <p14:creationId xmlns:p14="http://schemas.microsoft.com/office/powerpoint/2010/main" val="107982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AB8959-7FB5-4B10-AB09-B61A1961FF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none" dirty="0"/>
              <a:t>Критические замечания</a:t>
            </a:r>
            <a:endParaRPr lang="de-DE" cap="non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539806C-9BF7-4D22-AAF5-95A4875FD7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Чего не хватает</a:t>
            </a:r>
            <a:r>
              <a:rPr lang="de-DE" dirty="0"/>
              <a:t>?</a:t>
            </a:r>
          </a:p>
          <a:p>
            <a:pPr lvl="1"/>
            <a:r>
              <a:rPr lang="ru-RU" dirty="0"/>
              <a:t>Дискуссия о конфликтах целей и их гармонизации</a:t>
            </a:r>
            <a:endParaRPr lang="de-DE" dirty="0"/>
          </a:p>
          <a:p>
            <a:pPr lvl="1"/>
            <a:r>
              <a:rPr lang="ru-RU" dirty="0" smtClean="0"/>
              <a:t>Обязательство к реализации </a:t>
            </a:r>
            <a:r>
              <a:rPr lang="ru-RU" dirty="0"/>
              <a:t>Стратегии</a:t>
            </a:r>
            <a:endParaRPr lang="de-DE" dirty="0"/>
          </a:p>
          <a:p>
            <a:pPr lvl="1"/>
            <a:r>
              <a:rPr lang="ru-RU" dirty="0" smtClean="0"/>
              <a:t>Руководство координации</a:t>
            </a:r>
            <a:r>
              <a:rPr lang="de-DE" dirty="0" smtClean="0"/>
              <a:t> </a:t>
            </a:r>
            <a:r>
              <a:rPr lang="ru-RU" dirty="0" smtClean="0"/>
              <a:t>для </a:t>
            </a:r>
            <a:r>
              <a:rPr lang="ru-RU" dirty="0"/>
              <a:t>всех ведомств земельного </a:t>
            </a:r>
            <a:r>
              <a:rPr lang="ru-RU" dirty="0" smtClean="0"/>
              <a:t>правительства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0BE13B6-BF12-4BA7-ADC3-221FAC035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C0AD-E5EA-494C-972F-FBE8B1B5E119}" type="datetime3">
              <a:rPr lang="de-DE" smtClean="0"/>
              <a:t>27/06/19</a:t>
            </a:fld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814B306-D856-4D5E-8898-E9BB58E9F4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45F5F-2F3E-014D-A9A6-0684904B2798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54050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2"/>
          <p:cNvSpPr txBox="1">
            <a:spLocks noGrp="1"/>
          </p:cNvSpPr>
          <p:nvPr>
            <p:ph type="title"/>
          </p:nvPr>
        </p:nvSpPr>
        <p:spPr>
          <a:xfrm>
            <a:off x="219694" y="138547"/>
            <a:ext cx="8187459" cy="845126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84419" tIns="42196" rIns="84419" bIns="42196" rtlCol="0" anchor="t" anchorCtr="0">
            <a:noAutofit/>
          </a:bodyPr>
          <a:lstStyle/>
          <a:p>
            <a:pPr>
              <a:spcBef>
                <a:spcPts val="0"/>
              </a:spcBef>
              <a:buClr>
                <a:srgbClr val="6D6E71"/>
              </a:buClr>
              <a:buSzPts val="2160"/>
            </a:pPr>
            <a:r>
              <a:rPr lang="ru-RU" sz="1600" cap="none" dirty="0">
                <a:latin typeface="Arial"/>
                <a:ea typeface="Arial"/>
                <a:cs typeface="Arial"/>
                <a:sym typeface="Arial"/>
              </a:rPr>
              <a:t>Рекомендации для СУР Могилевской </a:t>
            </a:r>
            <a:r>
              <a:rPr lang="ru-RU" sz="1600" cap="none" dirty="0" smtClean="0">
                <a:latin typeface="Arial"/>
                <a:ea typeface="Arial"/>
                <a:cs typeface="Arial"/>
                <a:sym typeface="Arial"/>
              </a:rPr>
              <a:t>области по </a:t>
            </a:r>
            <a:br>
              <a:rPr lang="ru-RU" sz="1600" cap="none" dirty="0" smtClean="0">
                <a:latin typeface="Arial"/>
                <a:ea typeface="Arial"/>
                <a:cs typeface="Arial"/>
                <a:sym typeface="Arial"/>
              </a:rPr>
            </a:br>
            <a:r>
              <a:rPr lang="ru-RU" sz="1600" cap="none" dirty="0" smtClean="0">
                <a:latin typeface="Arial"/>
                <a:ea typeface="Arial"/>
                <a:cs typeface="Arial"/>
                <a:sym typeface="Arial"/>
              </a:rPr>
              <a:t>основополагющим принципам Европейской </a:t>
            </a:r>
            <a:r>
              <a:rPr lang="ru-RU" sz="1600" cap="none" dirty="0">
                <a:latin typeface="Arial"/>
                <a:ea typeface="Arial"/>
                <a:cs typeface="Arial"/>
                <a:sym typeface="Arial"/>
              </a:rPr>
              <a:t>сети </a:t>
            </a:r>
            <a:r>
              <a:rPr lang="ru-RU" sz="1600" cap="none" dirty="0" smtClean="0">
                <a:latin typeface="Arial"/>
                <a:ea typeface="Arial"/>
                <a:cs typeface="Arial"/>
                <a:sym typeface="Arial"/>
              </a:rPr>
              <a:t>устойчивого</a:t>
            </a:r>
            <a:br>
              <a:rPr lang="ru-RU" sz="1600" cap="none" dirty="0" smtClean="0">
                <a:latin typeface="Arial"/>
                <a:ea typeface="Arial"/>
                <a:cs typeface="Arial"/>
                <a:sym typeface="Arial"/>
              </a:rPr>
            </a:br>
            <a:r>
              <a:rPr lang="ru-RU" sz="1600" cap="none" dirty="0" smtClean="0">
                <a:latin typeface="Arial"/>
                <a:ea typeface="Arial"/>
                <a:cs typeface="Arial"/>
                <a:sym typeface="Arial"/>
              </a:rPr>
              <a:t>развития </a:t>
            </a:r>
            <a:r>
              <a:rPr lang="ru-RU" sz="1600" cap="none" dirty="0">
                <a:latin typeface="Arial"/>
                <a:ea typeface="Arial"/>
                <a:cs typeface="Arial"/>
                <a:sym typeface="Arial"/>
              </a:rPr>
              <a:t>(ESDN)</a:t>
            </a:r>
            <a:endParaRPr sz="1600" cap="none" dirty="0"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09" name="Google Shape;109;p12"/>
          <p:cNvGraphicFramePr/>
          <p:nvPr>
            <p:extLst>
              <p:ext uri="{D42A27DB-BD31-4B8C-83A1-F6EECF244321}">
                <p14:modId xmlns:p14="http://schemas.microsoft.com/office/powerpoint/2010/main" val="4166360738"/>
              </p:ext>
            </p:extLst>
          </p:nvPr>
        </p:nvGraphicFramePr>
        <p:xfrm>
          <a:off x="219694" y="1136073"/>
          <a:ext cx="9455606" cy="5083137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1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9448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797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b="1" u="none" strike="noStrike" cap="none"/>
                        <a:t>Принцип</a:t>
                      </a:r>
                      <a:endParaRPr sz="1000" b="1"/>
                    </a:p>
                  </a:txBody>
                  <a:tcPr marL="12296" marR="12296" marT="12296" marB="12296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b="1"/>
                        <a:t>Вызовы для управления, связанные с СУР</a:t>
                      </a:r>
                      <a:endParaRPr sz="1000" b="1"/>
                    </a:p>
                  </a:txBody>
                  <a:tcPr marL="12296" marR="12296" marT="12296" marB="12296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5908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b="1"/>
                        <a:t>(1) </a:t>
                      </a:r>
                      <a:br>
                        <a:rPr lang="ru-RU" sz="1000" b="1"/>
                      </a:br>
                      <a:r>
                        <a:rPr lang="ru-RU" sz="1000" b="1"/>
                        <a:t> Общее видение будущего и  </a:t>
                      </a:r>
                      <a:br>
                        <a:rPr lang="ru-RU" sz="1000" b="1"/>
                      </a:br>
                      <a:r>
                        <a:rPr lang="ru-RU" sz="1000" b="1"/>
                        <a:t>стратегические цели</a:t>
                      </a:r>
                      <a:endParaRPr sz="1000" b="1"/>
                    </a:p>
                  </a:txBody>
                  <a:tcPr marL="12296" marR="12296" marT="12296" marB="12296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 dirty="0"/>
                        <a:t>Стратегия УР должна определять общий образ будущего в плане УР на долгосрочную перспективу;</a:t>
                      </a:r>
                      <a:endParaRPr sz="1000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 dirty="0"/>
                        <a:t>Образ будущего в плане УР должен быть воплощен в стратегических целях, которые соответствуют критериям SMART, т. е. являются: </a:t>
                      </a:r>
                      <a:endParaRPr sz="1000" dirty="0"/>
                    </a:p>
                    <a:p>
                      <a:pPr marL="742950" marR="0" lvl="1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 u="none" strike="noStrike" cap="none" dirty="0"/>
                        <a:t>конкретными (Specific, в идеальном случае выраженными в цифрах);</a:t>
                      </a:r>
                      <a:endParaRPr sz="2000" dirty="0"/>
                    </a:p>
                    <a:p>
                      <a:pPr marL="742950" marR="0" lvl="1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 u="none" strike="noStrike" cap="none" dirty="0"/>
                        <a:t>измеримыми (Measurable, с помощью индикаторов УР, см. ниже);</a:t>
                      </a:r>
                      <a:endParaRPr sz="1000" u="none" strike="noStrike" cap="none" dirty="0"/>
                    </a:p>
                    <a:p>
                      <a:pPr marL="742950" marR="0" lvl="1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 u="none" strike="noStrike" cap="none" dirty="0"/>
                        <a:t>достижимыми (Achievable, не слишком легко выполнимыми, но и не слишком амбициозными);</a:t>
                      </a:r>
                      <a:endParaRPr sz="1000" u="none" strike="noStrike" cap="none" dirty="0"/>
                    </a:p>
                    <a:p>
                      <a:pPr marL="742950" marR="0" lvl="1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 u="none" strike="noStrike" cap="none" dirty="0"/>
                        <a:t>реалистичными (Realistic, достижимыми с помощью наличных ресурсов и в данных политических условиях);</a:t>
                      </a:r>
                      <a:endParaRPr sz="1000" u="none" strike="noStrike" cap="none" dirty="0"/>
                    </a:p>
                    <a:p>
                      <a:pPr marL="742950" marR="0" lvl="1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 u="none" strike="noStrike" cap="none" dirty="0"/>
                        <a:t>ограниченными по времени (Time-bound, с указанием начала выполнения и целевого года).</a:t>
                      </a:r>
                      <a:endParaRPr sz="1000" u="none" strike="noStrike" cap="none" dirty="0"/>
                    </a:p>
                  </a:txBody>
                  <a:tcPr marL="12296" marR="12296" marT="12296" marB="12296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1674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b="1"/>
                        <a:t>(2) </a:t>
                      </a:r>
                      <a:br>
                        <a:rPr lang="ru-RU" sz="1000" b="1"/>
                      </a:br>
                      <a:r>
                        <a:rPr lang="ru-RU" sz="1000" b="1"/>
                        <a:t>Высокая степень политической поддержки</a:t>
                      </a:r>
                      <a:endParaRPr sz="1000" b="1"/>
                    </a:p>
                  </a:txBody>
                  <a:tcPr marL="12296" marR="12296" marT="12296" marB="12296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 dirty="0"/>
                        <a:t>Стратегия УР должна пользоваться поддержкой на высшем уровне  власти  (правительства в  целом и влиятельных общественно-политических институтов).</a:t>
                      </a:r>
                      <a:endParaRPr sz="1000" dirty="0"/>
                    </a:p>
                  </a:txBody>
                  <a:tcPr marL="12296" marR="12296" marT="12296" marB="12296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3526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b="1"/>
                        <a:t>(3) </a:t>
                      </a:r>
                      <a:br>
                        <a:rPr lang="ru-RU" sz="1000" b="1"/>
                      </a:br>
                      <a:r>
                        <a:rPr lang="ru-RU" sz="1000" b="1"/>
                        <a:t>Горизонтальная интеграция</a:t>
                      </a:r>
                      <a:endParaRPr sz="1000" b="1"/>
                    </a:p>
                  </a:txBody>
                  <a:tcPr marL="12296" marR="12296" marT="12296" marB="12296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/>
                        <a:t>Интеграция экономических, экологических и социальных задач должна учитываться</a:t>
                      </a:r>
                      <a:endParaRPr sz="1000"/>
                    </a:p>
                    <a:p>
                      <a:pPr marL="742950" marR="0" lvl="1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 u="none" strike="noStrike" cap="none"/>
                        <a:t>в документе, определяющем стратегию УР (напр., путем описания взаимовлияния между тремя тематическими сферами УР);</a:t>
                      </a:r>
                      <a:endParaRPr sz="1000" u="none" strike="noStrike" cap="none"/>
                    </a:p>
                    <a:p>
                      <a:pPr marL="742950" marR="0" lvl="1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 u="none" strike="noStrike" cap="none"/>
                        <a:t>в структурах управления стратегии УР (напр., путем создания межведомственных групп, отвечающих за реализацию СУР).</a:t>
                      </a:r>
                      <a:endParaRPr sz="1000" u="none" strike="noStrike" cap="none"/>
                    </a:p>
                  </a:txBody>
                  <a:tcPr marL="12296" marR="12296" marT="12296" marB="12296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9823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b="1"/>
                        <a:t>(4)</a:t>
                      </a:r>
                      <a:br>
                        <a:rPr lang="ru-RU" sz="1000" b="1"/>
                      </a:br>
                      <a:r>
                        <a:rPr lang="ru-RU" sz="1000" b="1"/>
                        <a:t>Вертикальная интеграция</a:t>
                      </a:r>
                      <a:endParaRPr sz="1000" b="1"/>
                    </a:p>
                  </a:txBody>
                  <a:tcPr marL="12296" marR="12296" marT="12296" marB="12296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/>
                        <a:t>Стратегия УР должна быть созвучна приоритетам и механизмам реализации, определенным на других уровнях власти (европейском, национальном / федеральном, региональном, локальном).</a:t>
                      </a:r>
                      <a:endParaRPr sz="1000"/>
                    </a:p>
                  </a:txBody>
                  <a:tcPr marL="12296" marR="12296" marT="12296" marB="12296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3526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b="1"/>
                        <a:t>(5) </a:t>
                      </a:r>
                      <a:br>
                        <a:rPr lang="ru-RU" sz="1000" b="1"/>
                      </a:br>
                      <a:r>
                        <a:rPr lang="ru-RU" sz="1000" b="1"/>
                        <a:t>Партиципация</a:t>
                      </a:r>
                      <a:endParaRPr sz="1000" b="1"/>
                    </a:p>
                  </a:txBody>
                  <a:tcPr marL="12296" marR="12296" marT="12296" marB="12296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/>
                        <a:t>В процессы разработки и реализации стратегии УР должны быть вовлечены различные группы заинтересованных лиц – стейкхолдеров (партиципативные мероприятия могут служить информированию, получению консультаций и принятию решений, возможно применение различных инструментов и механизмов, как то: постоянно действующие Советы по УР, диалоги со стейкхолдерами по отдельным темам, интернет-акции с целью информирования / получения консультаций и т. д.). </a:t>
                      </a:r>
                      <a:endParaRPr sz="1000"/>
                    </a:p>
                  </a:txBody>
                  <a:tcPr marL="12296" marR="12296" marT="12296" marB="12296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92156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b="1"/>
                        <a:t>(6) </a:t>
                      </a:r>
                      <a:br>
                        <a:rPr lang="ru-RU" sz="1000" b="1"/>
                      </a:br>
                      <a:r>
                        <a:rPr lang="ru-RU" sz="1000" b="1"/>
                        <a:t>Механизмы внедрения и  поиск ресурсов</a:t>
                      </a:r>
                      <a:endParaRPr sz="1000" b="1"/>
                    </a:p>
                  </a:txBody>
                  <a:tcPr marL="12296" marR="12296" marT="12296" marB="12296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/>
                        <a:t>Для достижения целей УР должны быть предусмотрены</a:t>
                      </a:r>
                      <a:endParaRPr sz="1000"/>
                    </a:p>
                    <a:p>
                      <a:pPr marL="742950" marR="0" lvl="1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 u="none" strike="noStrike" cap="none"/>
                        <a:t>ассигнования и механизмы реализации (бюджетирование, годичные или двухгодичные планы работы / действий) с четким указанием органов власти, ответственных за исполнение ;</a:t>
                      </a:r>
                      <a:endParaRPr sz="1000" u="none" strike="noStrike" cap="none"/>
                    </a:p>
                    <a:p>
                      <a:pPr marL="742950" marR="0" lvl="1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 u="none" strike="noStrike" cap="none"/>
                        <a:t>соответствующие институциональные и / или кадровые ресурсы или меры по их привлечению.</a:t>
                      </a:r>
                      <a:endParaRPr sz="1000" u="none" strike="noStrike" cap="none"/>
                    </a:p>
                  </a:txBody>
                  <a:tcPr marL="12296" marR="12296" marT="12296" marB="12296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35378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000" b="1"/>
                        <a:t>(7) </a:t>
                      </a:r>
                      <a:br>
                        <a:rPr lang="ru-RU" sz="1000" b="1"/>
                      </a:br>
                      <a:r>
                        <a:rPr lang="ru-RU" sz="1000" b="1"/>
                        <a:t>Мониторинг, оценка и корректировка</a:t>
                      </a:r>
                      <a:endParaRPr sz="1000" b="1"/>
                    </a:p>
                  </a:txBody>
                  <a:tcPr marL="12296" marR="12296" marT="12296" marB="12296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 dirty="0"/>
                        <a:t>Эффективность стратегии УР как инструмента по достижению определенных в ней целей должна</a:t>
                      </a:r>
                      <a:endParaRPr sz="1000" dirty="0"/>
                    </a:p>
                    <a:p>
                      <a:pPr marL="742950" marR="0" lvl="1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 u="none" strike="noStrike" cap="none" dirty="0"/>
                        <a:t>постоянно отслеживаться на основании набора индикаторов УР (преимущественно количественно) и</a:t>
                      </a:r>
                      <a:endParaRPr sz="1000" u="none" strike="noStrike" cap="none" dirty="0"/>
                    </a:p>
                    <a:p>
                      <a:pPr marL="742950" marR="0" lvl="1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 u="none" strike="noStrike" cap="none" dirty="0"/>
                        <a:t>регулярно анализироваться / оцениваться (преимущественно качественно).</a:t>
                      </a:r>
                      <a:endParaRPr sz="1000" u="none" strike="noStrike" cap="none" dirty="0"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900"/>
                        <a:buFont typeface="Arial"/>
                        <a:buChar char="•"/>
                      </a:pPr>
                      <a:r>
                        <a:rPr lang="ru-RU" sz="1000" dirty="0"/>
                        <a:t>Результаты мониторинга и оценки (отчеты) должны быть основанием для </a:t>
                      </a:r>
                      <a:r>
                        <a:rPr lang="ru-RU" sz="1000" u="sng" dirty="0"/>
                        <a:t>постоянной корректировки и циклической доработке стратегии УР</a:t>
                      </a:r>
                      <a:r>
                        <a:rPr lang="ru-RU" sz="1000" dirty="0"/>
                        <a:t>, чтобы обеспечить процесс обучения ответственных институтов, основанный на полученном опыте.</a:t>
                      </a:r>
                      <a:endParaRPr sz="1000" dirty="0"/>
                    </a:p>
                  </a:txBody>
                  <a:tcPr marL="12296" marR="12296" marT="12296" marB="12296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10" name="Google Shape;110;p12"/>
          <p:cNvSpPr txBox="1">
            <a:spLocks noGrp="1"/>
          </p:cNvSpPr>
          <p:nvPr>
            <p:ph type="dt" idx="10"/>
          </p:nvPr>
        </p:nvSpPr>
        <p:spPr>
          <a:xfrm>
            <a:off x="507631" y="5895549"/>
            <a:ext cx="2311400" cy="29666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84419" tIns="42196" rIns="84419" bIns="42196" rtlCol="0" anchor="ctr" anchorCtr="0">
            <a:noAutofit/>
          </a:bodyPr>
          <a:lstStyle/>
          <a:p>
            <a:r>
              <a:rPr lang="ru-RU" sz="1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28/11/17</a:t>
            </a:r>
            <a:endParaRPr sz="13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12"/>
          <p:cNvSpPr txBox="1">
            <a:spLocks noGrp="1"/>
          </p:cNvSpPr>
          <p:nvPr>
            <p:ph type="ftr" idx="11"/>
          </p:nvPr>
        </p:nvSpPr>
        <p:spPr>
          <a:xfrm>
            <a:off x="3135582" y="4848564"/>
            <a:ext cx="28956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0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5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algn="ctr"/>
            <a:endParaRPr sz="1083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" name="Google Shape;112;p12"/>
          <p:cNvSpPr txBox="1">
            <a:spLocks noGrp="1"/>
          </p:cNvSpPr>
          <p:nvPr>
            <p:ph type="sldNum" idx="12"/>
          </p:nvPr>
        </p:nvSpPr>
        <p:spPr>
          <a:xfrm>
            <a:off x="7927592" y="5895549"/>
            <a:ext cx="1188384" cy="296664"/>
          </a:xfrm>
          <a:prstGeom prst="rect">
            <a:avLst/>
          </a:prstGeom>
          <a:noFill/>
          <a:ln>
            <a:noFill/>
          </a:ln>
        </p:spPr>
        <p:txBody>
          <a:bodyPr spcFirstLastPara="1" vert="horz" wrap="square" lIns="84419" tIns="42196" rIns="84419" bIns="42196" rtlCol="0" anchor="ctr" anchorCtr="0">
            <a:noAutofit/>
          </a:bodyPr>
          <a:lstStyle/>
          <a:p>
            <a:fld id="{00000000-1234-1234-1234-123412341234}" type="slidenum">
              <a:rPr lang="ru-RU" sz="13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pPr/>
              <a:t>14</a:t>
            </a:fld>
            <a:endParaRPr sz="13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95300" y="2873651"/>
            <a:ext cx="6813457" cy="754118"/>
          </a:xfrm>
        </p:spPr>
        <p:txBody>
          <a:bodyPr>
            <a:normAutofit fontScale="90000"/>
          </a:bodyPr>
          <a:lstStyle/>
          <a:p>
            <a:r>
              <a:rPr lang="ru-RU" sz="3200" dirty="0">
                <a:latin typeface="DIN-Bold"/>
                <a:cs typeface="DIN Alternate Bold"/>
              </a:rPr>
              <a:t>Большое спасибо за Ваше внимание</a:t>
            </a:r>
            <a:r>
              <a:rPr lang="de-DE" sz="3200" dirty="0">
                <a:latin typeface="DIN-Bold"/>
                <a:cs typeface="DIN Alternate Bold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30952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1875EFA-E078-42EC-9A70-F121427DD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9341" y="200566"/>
            <a:ext cx="6813457" cy="612721"/>
          </a:xfrm>
        </p:spPr>
        <p:txBody>
          <a:bodyPr>
            <a:noAutofit/>
          </a:bodyPr>
          <a:lstStyle/>
          <a:p>
            <a:r>
              <a:rPr lang="ru-RU" sz="1800" dirty="0" smtClean="0"/>
              <a:t>Земельное Объединение </a:t>
            </a:r>
            <a:r>
              <a:rPr lang="ru-RU" sz="1800" dirty="0"/>
              <a:t>«Повестка-21» земли Северный </a:t>
            </a:r>
            <a:r>
              <a:rPr lang="ru-RU" sz="1800" dirty="0" smtClean="0"/>
              <a:t>Рейн-Вестфалия (</a:t>
            </a:r>
            <a:r>
              <a:rPr lang="de-DE" sz="1800" dirty="0"/>
              <a:t>LAG 21 NRW</a:t>
            </a:r>
            <a:r>
              <a:rPr lang="ru-RU" sz="1800" dirty="0"/>
              <a:t>)</a:t>
            </a:r>
            <a:endParaRPr lang="de-DE" sz="1800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CAD16F69-74C8-4777-B4BB-90CCD6776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834138-8B3A-5C42-B093-31BEF96424D5}" type="datetime3">
              <a:rPr lang="de-DE" smtClean="0"/>
              <a:t>27/06/19</a:t>
            </a:fld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E6EE1665-BEE0-4391-A122-304F9F7095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35582" y="4848564"/>
            <a:ext cx="2895600" cy="273844"/>
          </a:xfrm>
          <a:prstGeom prst="rect">
            <a:avLst/>
          </a:prstGeom>
        </p:spPr>
        <p:txBody>
          <a:bodyPr vert="horz" lIns="77925" tIns="38963" rIns="77925" bIns="38963" rtlCol="0" anchor="ctr"/>
          <a:lstStyle>
            <a:defPPr>
              <a:defRPr lang="de-DE"/>
            </a:defPPr>
            <a:lvl1pPr marL="0" algn="ctr" defTabSz="389626" rtl="0" eaLnBrk="1" latinLnBrk="0" hangingPunct="1">
              <a:defRPr sz="1000" b="0" i="0" kern="1200">
                <a:solidFill>
                  <a:schemeClr val="bg1"/>
                </a:solidFill>
                <a:latin typeface="DIN-Bold"/>
                <a:ea typeface="+mn-ea"/>
                <a:cs typeface="DIN-Bold"/>
              </a:defRPr>
            </a:lvl1pPr>
            <a:lvl2pPr marL="389626" algn="l" defTabSz="389626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9252" algn="l" defTabSz="389626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68878" algn="l" defTabSz="389626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58503" algn="l" defTabSz="389626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48129" algn="l" defTabSz="389626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37755" algn="l" defTabSz="389626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27381" algn="l" defTabSz="389626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17007" algn="l" defTabSz="389626" rtl="0" eaLnBrk="1" latinLnBrk="0" hangingPunct="1"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www.lag21.de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3EF41122-2E0F-4FEF-B130-B24FAB56C7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45F5F-2F3E-014D-A9A6-0684904B2798}" type="slidenum">
              <a:rPr lang="de-DE" smtClean="0"/>
              <a:t>2</a:t>
            </a:fld>
            <a:endParaRPr lang="de-DE"/>
          </a:p>
        </p:txBody>
      </p:sp>
      <p:sp>
        <p:nvSpPr>
          <p:cNvPr id="7" name="Textplatzhalter 3">
            <a:extLst>
              <a:ext uri="{FF2B5EF4-FFF2-40B4-BE49-F238E27FC236}">
                <a16:creationId xmlns:a16="http://schemas.microsoft.com/office/drawing/2014/main" id="{8AEC07BA-07D4-4725-971E-C8C2E0764342}"/>
              </a:ext>
            </a:extLst>
          </p:cNvPr>
          <p:cNvSpPr txBox="1">
            <a:spLocks/>
          </p:cNvSpPr>
          <p:nvPr/>
        </p:nvSpPr>
        <p:spPr>
          <a:xfrm>
            <a:off x="4457701" y="1809827"/>
            <a:ext cx="5172075" cy="2473595"/>
          </a:xfrm>
          <a:prstGeom prst="rect">
            <a:avLst/>
          </a:prstGeom>
        </p:spPr>
        <p:txBody>
          <a:bodyPr/>
          <a:lstStyle>
            <a:lvl1pPr marL="292219" indent="-292219" algn="l" defTabSz="389626" rtl="0" eaLnBrk="1" latinLnBrk="0" hangingPunct="1">
              <a:spcBef>
                <a:spcPct val="20000"/>
              </a:spcBef>
              <a:buClr>
                <a:srgbClr val="C4151C"/>
              </a:buClr>
              <a:buFont typeface="Wingdings" charset="2"/>
              <a:buChar char="§"/>
              <a:defRPr sz="1600" b="1" i="0" kern="1200">
                <a:solidFill>
                  <a:srgbClr val="6D6E71"/>
                </a:solidFill>
                <a:latin typeface="DIN Offc" panose="020B0504020101010102" pitchFamily="34" charset="0"/>
                <a:ea typeface="+mn-ea"/>
                <a:cs typeface="DIN Offc" panose="020B0504020101010102" pitchFamily="34" charset="0"/>
              </a:defRPr>
            </a:lvl1pPr>
            <a:lvl2pPr marL="633142" indent="-243516" algn="l" defTabSz="389626" rtl="0" eaLnBrk="1" latinLnBrk="0" hangingPunct="1">
              <a:spcBef>
                <a:spcPct val="20000"/>
              </a:spcBef>
              <a:buClr>
                <a:srgbClr val="C4151C"/>
              </a:buClr>
              <a:buSzPct val="80000"/>
              <a:buFont typeface="Wingdings" charset="2"/>
              <a:buChar char="Ø"/>
              <a:defRPr sz="1600" b="0" i="0" kern="1200">
                <a:solidFill>
                  <a:srgbClr val="6D6E71"/>
                </a:solidFill>
                <a:latin typeface="DIN Offc" panose="020B0504020101010102" pitchFamily="34" charset="0"/>
                <a:ea typeface="+mn-ea"/>
                <a:cs typeface="DIN Offc" panose="020B0504020101010102" pitchFamily="34" charset="0"/>
              </a:defRPr>
            </a:lvl2pPr>
            <a:lvl3pPr marL="974065" indent="-194813" algn="l" defTabSz="389626" rtl="0" eaLnBrk="1" latinLnBrk="0" hangingPunct="1">
              <a:spcBef>
                <a:spcPct val="20000"/>
              </a:spcBef>
              <a:buClr>
                <a:srgbClr val="C4151C"/>
              </a:buClr>
              <a:buSzPct val="80000"/>
              <a:buFont typeface="Wingdings" charset="2"/>
              <a:buChar char="Ø"/>
              <a:defRPr sz="1600" b="0" i="0" kern="1200">
                <a:solidFill>
                  <a:srgbClr val="6D6E71"/>
                </a:solidFill>
                <a:latin typeface="DIN Offc" panose="020B0504020101010102" pitchFamily="34" charset="0"/>
                <a:ea typeface="+mn-ea"/>
                <a:cs typeface="DIN Offc" panose="020B0504020101010102" pitchFamily="34" charset="0"/>
              </a:defRPr>
            </a:lvl3pPr>
            <a:lvl4pPr marL="1363690" indent="-194813" algn="l" defTabSz="389626" rtl="0" eaLnBrk="1" latinLnBrk="0" hangingPunct="1">
              <a:spcBef>
                <a:spcPct val="20000"/>
              </a:spcBef>
              <a:buClr>
                <a:srgbClr val="C4151C"/>
              </a:buClr>
              <a:buSzPct val="80000"/>
              <a:buFont typeface="Wingdings" charset="2"/>
              <a:buChar char="Ø"/>
              <a:defRPr sz="1600" b="0" i="0" kern="1200">
                <a:solidFill>
                  <a:srgbClr val="6D6E71"/>
                </a:solidFill>
                <a:latin typeface="DIN Offc" panose="020B0504020101010102" pitchFamily="34" charset="0"/>
                <a:ea typeface="+mn-ea"/>
                <a:cs typeface="DIN Offc" panose="020B0504020101010102" pitchFamily="34" charset="0"/>
              </a:defRPr>
            </a:lvl4pPr>
            <a:lvl5pPr marL="1753316" indent="-194813" algn="l" defTabSz="389626" rtl="0" eaLnBrk="1" latinLnBrk="0" hangingPunct="1">
              <a:spcBef>
                <a:spcPct val="20000"/>
              </a:spcBef>
              <a:buClr>
                <a:srgbClr val="C4151C"/>
              </a:buClr>
              <a:buSzPct val="80000"/>
              <a:buFont typeface="Wingdings" charset="2"/>
              <a:buChar char="Ø"/>
              <a:defRPr sz="1600" b="0" i="0" kern="1200">
                <a:solidFill>
                  <a:srgbClr val="6D6E71"/>
                </a:solidFill>
                <a:latin typeface="DIN Offc" panose="020B0504020101010102" pitchFamily="34" charset="0"/>
                <a:ea typeface="+mn-ea"/>
                <a:cs typeface="DIN Offc" panose="020B0504020101010102" pitchFamily="34" charset="0"/>
              </a:defRPr>
            </a:lvl5pPr>
            <a:lvl6pPr marL="2142942" indent="-194813" algn="l" defTabSz="389626" rtl="0" eaLnBrk="1" latinLnBrk="0" hangingPunct="1">
              <a:spcBef>
                <a:spcPct val="20000"/>
              </a:spcBef>
              <a:buFont typeface="Arial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32568" indent="-194813" algn="l" defTabSz="389626" rtl="0" eaLnBrk="1" latinLnBrk="0" hangingPunct="1">
              <a:spcBef>
                <a:spcPct val="20000"/>
              </a:spcBef>
              <a:buFont typeface="Arial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22194" indent="-194813" algn="l" defTabSz="389626" rtl="0" eaLnBrk="1" latinLnBrk="0" hangingPunct="1">
              <a:spcBef>
                <a:spcPct val="20000"/>
              </a:spcBef>
              <a:buFont typeface="Arial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11820" indent="-194813" algn="l" defTabSz="389626" rtl="0" eaLnBrk="1" latinLnBrk="0" hangingPunct="1">
              <a:spcBef>
                <a:spcPct val="20000"/>
              </a:spcBef>
              <a:buFont typeface="Arial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733" b="0" dirty="0"/>
              <a:t>Мы являемся независимым </a:t>
            </a:r>
            <a:r>
              <a:rPr lang="ru-RU" sz="1733" dirty="0"/>
              <a:t>сетевым объединением</a:t>
            </a:r>
            <a:r>
              <a:rPr lang="ru-RU" sz="1733" b="0" dirty="0"/>
              <a:t>, работающим в интересах гражданского общества, исполнительной власти и политических институтов</a:t>
            </a:r>
            <a:r>
              <a:rPr lang="de-DE" sz="1733" b="0" dirty="0"/>
              <a:t>.</a:t>
            </a:r>
          </a:p>
          <a:p>
            <a:r>
              <a:rPr lang="ru-RU" sz="1733" b="0" dirty="0"/>
              <a:t>Наши истоки – во всемирном движении </a:t>
            </a:r>
            <a:r>
              <a:rPr lang="ru-RU" sz="1733" dirty="0"/>
              <a:t>Местных повесток – 21</a:t>
            </a:r>
            <a:r>
              <a:rPr lang="de-DE" sz="1733" b="0" dirty="0"/>
              <a:t>.</a:t>
            </a:r>
          </a:p>
          <a:p>
            <a:pPr lvl="0">
              <a:defRPr/>
            </a:pPr>
            <a:r>
              <a:rPr lang="ru-RU" sz="1733" b="0" dirty="0"/>
              <a:t>Наша роль – </a:t>
            </a:r>
            <a:r>
              <a:rPr lang="ru-RU" sz="1733" dirty="0" smtClean="0"/>
              <a:t>модерировать </a:t>
            </a:r>
            <a:r>
              <a:rPr lang="ru-RU" sz="1733" dirty="0"/>
              <a:t>и формировать</a:t>
            </a:r>
            <a:r>
              <a:rPr lang="ru-RU" sz="1733" b="0" dirty="0"/>
              <a:t> дискурс и процесс трансформации на благо устойчивого развития</a:t>
            </a:r>
            <a:r>
              <a:rPr lang="de-DE" sz="1733" b="0" dirty="0"/>
              <a:t>.</a:t>
            </a:r>
          </a:p>
          <a:p>
            <a:pPr lvl="0">
              <a:defRPr/>
            </a:pPr>
            <a:r>
              <a:rPr lang="ru-RU" sz="1733" b="0" dirty="0"/>
              <a:t>Мы применили свои </a:t>
            </a:r>
            <a:r>
              <a:rPr lang="ru-RU" sz="1733" dirty="0"/>
              <a:t>экспертные знания</a:t>
            </a:r>
            <a:r>
              <a:rPr lang="ru-RU" sz="1733" b="0" dirty="0"/>
              <a:t> в более чем </a:t>
            </a:r>
            <a:r>
              <a:rPr lang="de-DE" sz="1733" b="0" dirty="0"/>
              <a:t>70 </a:t>
            </a:r>
            <a:r>
              <a:rPr lang="ru-RU" sz="1733" b="0" dirty="0"/>
              <a:t>проектах и кампаниях</a:t>
            </a:r>
            <a:r>
              <a:rPr lang="de-DE" sz="1733" b="0" dirty="0"/>
              <a:t>.</a:t>
            </a:r>
            <a:endParaRPr lang="ru-RU" sz="1733" b="0" dirty="0"/>
          </a:p>
          <a:p>
            <a:pPr>
              <a:defRPr/>
            </a:pPr>
            <a:r>
              <a:rPr lang="ru-RU" b="0" dirty="0"/>
              <a:t>Региональные сетевые центры по устойчивому развитию </a:t>
            </a:r>
            <a:r>
              <a:rPr lang="de-DE" b="0" dirty="0"/>
              <a:t>– </a:t>
            </a:r>
            <a:r>
              <a:rPr lang="de-DE" dirty="0" err="1"/>
              <a:t>RENN.</a:t>
            </a:r>
            <a:r>
              <a:rPr lang="de-DE" i="1" dirty="0" err="1"/>
              <a:t>west</a:t>
            </a:r>
            <a:r>
              <a:rPr lang="de-DE" dirty="0"/>
              <a:t> </a:t>
            </a:r>
            <a:r>
              <a:rPr lang="de-DE" b="0" dirty="0"/>
              <a:t>(</a:t>
            </a:r>
            <a:r>
              <a:rPr lang="ru-RU" b="0" dirty="0"/>
              <a:t>Северный Рейн-Вестфалия</a:t>
            </a:r>
            <a:r>
              <a:rPr lang="de-DE" b="0" dirty="0"/>
              <a:t>, </a:t>
            </a:r>
            <a:r>
              <a:rPr lang="ru-RU" b="0" dirty="0" err="1"/>
              <a:t>Хессен</a:t>
            </a:r>
            <a:r>
              <a:rPr lang="de-DE" b="0" dirty="0"/>
              <a:t>, </a:t>
            </a:r>
            <a:r>
              <a:rPr lang="ru-RU" b="0" dirty="0"/>
              <a:t>Рейнланд-Пфальц и </a:t>
            </a:r>
            <a:r>
              <a:rPr lang="ru-RU" b="0" dirty="0" err="1"/>
              <a:t>Саарланд</a:t>
            </a:r>
            <a:r>
              <a:rPr lang="de-DE" b="0" dirty="0"/>
              <a:t>)</a:t>
            </a:r>
          </a:p>
          <a:p>
            <a:pPr lvl="0">
              <a:defRPr/>
            </a:pPr>
            <a:endParaRPr lang="de-DE" sz="1733" b="0" dirty="0"/>
          </a:p>
          <a:p>
            <a:pPr marL="316561" indent="-316561" defTabSz="422082">
              <a:defRPr/>
            </a:pPr>
            <a:endParaRPr lang="de-DE" sz="1733" dirty="0"/>
          </a:p>
          <a:p>
            <a:pPr marL="316561" indent="-316561" defTabSz="422082">
              <a:defRPr/>
            </a:pPr>
            <a:endParaRPr lang="de-DE" sz="1733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778007FF-3E45-44A0-AED6-6D9DEDB9A03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089" y="1985140"/>
            <a:ext cx="3915517" cy="1061485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BB86D60A-311E-4E70-97B4-2296C5B5A8A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2089" y="3240591"/>
            <a:ext cx="4075612" cy="2289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75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8FD5BDB-A892-433E-A073-A00F45C4E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4380" y="104394"/>
            <a:ext cx="5810250" cy="754118"/>
          </a:xfrm>
        </p:spPr>
        <p:txBody>
          <a:bodyPr>
            <a:normAutofit fontScale="90000"/>
          </a:bodyPr>
          <a:lstStyle/>
          <a:p>
            <a:r>
              <a:rPr lang="ru-RU" cap="none" dirty="0"/>
              <a:t>Общая информация о земле Северный Рейн-Вестфалия</a:t>
            </a:r>
            <a:endParaRPr lang="de-DE" cap="non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7678DC1-B35C-4629-B900-6C701A9BB5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396507"/>
            <a:ext cx="4592994" cy="4525963"/>
          </a:xfrm>
        </p:spPr>
        <p:txBody>
          <a:bodyPr>
            <a:normAutofit lnSpcReduction="10000"/>
          </a:bodyPr>
          <a:lstStyle/>
          <a:p>
            <a:r>
              <a:rPr lang="ru-RU" dirty="0"/>
              <a:t>Самая густонаселенная федеральная земля в Германии</a:t>
            </a:r>
            <a:r>
              <a:rPr lang="de-DE" dirty="0"/>
              <a:t>: </a:t>
            </a:r>
            <a:r>
              <a:rPr lang="ru-RU" dirty="0" err="1"/>
              <a:t>ок</a:t>
            </a:r>
            <a:r>
              <a:rPr lang="de-DE" dirty="0"/>
              <a:t>. 17,9 </a:t>
            </a:r>
            <a:r>
              <a:rPr lang="ru-RU" dirty="0"/>
              <a:t>млн. жителей</a:t>
            </a:r>
            <a:endParaRPr lang="de-DE" dirty="0"/>
          </a:p>
          <a:p>
            <a:r>
              <a:rPr lang="ru-RU" dirty="0"/>
              <a:t>ВВП</a:t>
            </a:r>
            <a:r>
              <a:rPr lang="de-DE" dirty="0"/>
              <a:t>: 774 </a:t>
            </a:r>
            <a:r>
              <a:rPr lang="ru-RU" dirty="0"/>
              <a:t>млрд</a:t>
            </a:r>
            <a:r>
              <a:rPr lang="de-DE" dirty="0"/>
              <a:t> US-$ (21,1% </a:t>
            </a:r>
            <a:r>
              <a:rPr lang="ru-RU" dirty="0"/>
              <a:t>общего ВВП Германии</a:t>
            </a:r>
            <a:r>
              <a:rPr lang="de-DE" dirty="0"/>
              <a:t>)</a:t>
            </a:r>
          </a:p>
          <a:p>
            <a:r>
              <a:rPr lang="ru-RU" dirty="0"/>
              <a:t>Плотность населения</a:t>
            </a:r>
            <a:r>
              <a:rPr lang="de-DE" dirty="0"/>
              <a:t>: 524 </a:t>
            </a:r>
            <a:r>
              <a:rPr lang="ru-RU" dirty="0"/>
              <a:t>жителей на 1</a:t>
            </a:r>
            <a:r>
              <a:rPr lang="de-DE" dirty="0"/>
              <a:t> km²</a:t>
            </a:r>
          </a:p>
          <a:p>
            <a:r>
              <a:rPr lang="ru-RU" dirty="0"/>
              <a:t>Разнородная структура населенных пунктов </a:t>
            </a:r>
            <a:r>
              <a:rPr lang="de-DE" dirty="0"/>
              <a:t>(</a:t>
            </a:r>
            <a:r>
              <a:rPr lang="ru-RU" dirty="0"/>
              <a:t>близко расположенные друг к другу урбанистические центры и сельские регионы</a:t>
            </a:r>
            <a:r>
              <a:rPr lang="de-DE" dirty="0"/>
              <a:t>)</a:t>
            </a:r>
          </a:p>
          <a:p>
            <a:r>
              <a:rPr lang="de-DE" dirty="0"/>
              <a:t>19</a:t>
            </a:r>
            <a:r>
              <a:rPr lang="ru-RU" dirty="0"/>
              <a:t> век</a:t>
            </a:r>
            <a:r>
              <a:rPr lang="de-DE" dirty="0"/>
              <a:t>: </a:t>
            </a:r>
            <a:r>
              <a:rPr lang="ru-RU" dirty="0"/>
              <a:t>экономический подъем вследствие индустриализации и горнодобывающей промышленности </a:t>
            </a:r>
            <a:endParaRPr lang="de-DE" dirty="0"/>
          </a:p>
          <a:p>
            <a:r>
              <a:rPr lang="ru-RU" dirty="0"/>
              <a:t>Начиная с </a:t>
            </a:r>
            <a:r>
              <a:rPr lang="de-DE" dirty="0"/>
              <a:t>1960</a:t>
            </a:r>
            <a:r>
              <a:rPr lang="ru-RU" dirty="0"/>
              <a:t>-х гг.</a:t>
            </a:r>
            <a:r>
              <a:rPr lang="de-DE" dirty="0"/>
              <a:t>: </a:t>
            </a:r>
            <a:r>
              <a:rPr lang="ru-RU" dirty="0"/>
              <a:t>стремительный</a:t>
            </a:r>
            <a:r>
              <a:rPr lang="de-DE" dirty="0"/>
              <a:t> </a:t>
            </a:r>
            <a:r>
              <a:rPr lang="ru-RU" dirty="0"/>
              <a:t>структурный сдвиг в сторону сферы услуг и </a:t>
            </a:r>
            <a:r>
              <a:rPr lang="ru-RU" dirty="0" smtClean="0"/>
              <a:t>высокотехнологичных отраслей </a:t>
            </a:r>
            <a:r>
              <a:rPr lang="ru-RU" dirty="0"/>
              <a:t>промышленности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1498260D-556C-4DE8-B5B5-68D3E799C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C0AD-E5EA-494C-972F-FBE8B1B5E119}" type="datetime3">
              <a:rPr lang="de-DE" smtClean="0"/>
              <a:t>27/06/19</a:t>
            </a:fld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0AA368B-7226-433A-8DA8-AF9AA46C44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45F5F-2F3E-014D-A9A6-0684904B2798}" type="slidenum">
              <a:rPr lang="de-DE" smtClean="0"/>
              <a:t>3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7F624937-97F7-40CF-8FC8-E423331C3B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752" y="1319488"/>
            <a:ext cx="3515948" cy="4680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F405167E-C721-4E11-A843-5E838680220E}"/>
              </a:ext>
            </a:extLst>
          </p:cNvPr>
          <p:cNvSpPr/>
          <p:nvPr/>
        </p:nvSpPr>
        <p:spPr>
          <a:xfrm>
            <a:off x="8878186" y="5709687"/>
            <a:ext cx="691116" cy="56352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8745B7EA-C8AF-48BA-B1C8-8AC1C7027983}"/>
              </a:ext>
            </a:extLst>
          </p:cNvPr>
          <p:cNvSpPr txBox="1"/>
          <p:nvPr/>
        </p:nvSpPr>
        <p:spPr>
          <a:xfrm>
            <a:off x="8427943" y="2593911"/>
            <a:ext cx="691116" cy="298579"/>
          </a:xfrm>
          <a:prstGeom prst="rect">
            <a:avLst/>
          </a:prstGeom>
        </p:spPr>
        <p:txBody>
          <a:bodyPr vert="horz" wrap="none" lIns="91440" tIns="45720" rIns="91440" bIns="45720" rtlCol="0" anchor="t" anchorCtr="0">
            <a:normAutofit lnSpcReduction="10000"/>
          </a:bodyPr>
          <a:lstStyle/>
          <a:p>
            <a:r>
              <a:rPr lang="ru-RU" sz="1400" dirty="0" smtClean="0">
                <a:latin typeface="DIN-Bold"/>
                <a:cs typeface="DIN-Regular"/>
              </a:rPr>
              <a:t>Белин</a:t>
            </a:r>
            <a:endParaRPr lang="de-DE" sz="1400" i="0" dirty="0">
              <a:latin typeface="DIN-Bold"/>
              <a:cs typeface="DIN-Regular"/>
            </a:endParaRP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5BCDE641-70F3-43FD-AABF-960730077452}"/>
              </a:ext>
            </a:extLst>
          </p:cNvPr>
          <p:cNvSpPr txBox="1"/>
          <p:nvPr/>
        </p:nvSpPr>
        <p:spPr>
          <a:xfrm>
            <a:off x="7211852" y="1931438"/>
            <a:ext cx="805311" cy="298579"/>
          </a:xfrm>
          <a:prstGeom prst="rect">
            <a:avLst/>
          </a:prstGeom>
        </p:spPr>
        <p:txBody>
          <a:bodyPr vert="horz" wrap="none" lIns="91440" tIns="45720" rIns="91440" bIns="45720" rtlCol="0" anchor="t" anchorCtr="0">
            <a:normAutofit lnSpcReduction="10000"/>
          </a:bodyPr>
          <a:lstStyle/>
          <a:p>
            <a:r>
              <a:rPr lang="ru-RU" sz="1400" i="0" dirty="0" smtClean="0">
                <a:latin typeface="DIN-Bold"/>
                <a:cs typeface="DIN-Regular"/>
              </a:rPr>
              <a:t>Гамбург</a:t>
            </a:r>
            <a:endParaRPr lang="de-DE" sz="1400" i="0" dirty="0">
              <a:latin typeface="DIN-Bold"/>
              <a:cs typeface="DIN-Regular"/>
            </a:endParaRP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098C1D32-E22B-4BA9-B1BB-C863673820B5}"/>
              </a:ext>
            </a:extLst>
          </p:cNvPr>
          <p:cNvSpPr txBox="1"/>
          <p:nvPr/>
        </p:nvSpPr>
        <p:spPr>
          <a:xfrm>
            <a:off x="6154630" y="3205018"/>
            <a:ext cx="850542" cy="563418"/>
          </a:xfrm>
          <a:prstGeom prst="rect">
            <a:avLst/>
          </a:prstGeom>
        </p:spPr>
        <p:txBody>
          <a:bodyPr vert="horz" wrap="none" lIns="91440" tIns="45720" rIns="91440" bIns="45720" rtlCol="0" anchor="t" anchorCtr="0">
            <a:normAutofit fontScale="92500" lnSpcReduction="10000"/>
          </a:bodyPr>
          <a:lstStyle/>
          <a:p>
            <a:r>
              <a:rPr lang="ru-RU" sz="1200" dirty="0" smtClean="0">
                <a:latin typeface="DIN-Bold"/>
                <a:cs typeface="DIN-Regular"/>
              </a:rPr>
              <a:t>Северный</a:t>
            </a:r>
            <a:br>
              <a:rPr lang="ru-RU" sz="1200" dirty="0" smtClean="0">
                <a:latin typeface="DIN-Bold"/>
                <a:cs typeface="DIN-Regular"/>
              </a:rPr>
            </a:br>
            <a:r>
              <a:rPr lang="ru-RU" sz="1200" dirty="0" smtClean="0">
                <a:latin typeface="DIN-Bold"/>
                <a:cs typeface="DIN-Regular"/>
              </a:rPr>
              <a:t>Рейн-</a:t>
            </a:r>
            <a:r>
              <a:rPr lang="de-DE" sz="1200" dirty="0" smtClean="0">
                <a:latin typeface="DIN-Bold"/>
                <a:cs typeface="DIN-Regular"/>
              </a:rPr>
              <a:t/>
            </a:r>
            <a:br>
              <a:rPr lang="de-DE" sz="1200" dirty="0" smtClean="0">
                <a:latin typeface="DIN-Bold"/>
                <a:cs typeface="DIN-Regular"/>
              </a:rPr>
            </a:br>
            <a:r>
              <a:rPr lang="ru-RU" sz="1200" dirty="0" smtClean="0">
                <a:latin typeface="DIN-Bold"/>
                <a:cs typeface="DIN-Regular"/>
              </a:rPr>
              <a:t>Вестфалия</a:t>
            </a:r>
            <a:endParaRPr lang="de-DE" sz="1200" i="0" dirty="0">
              <a:latin typeface="DIN-Bold"/>
              <a:cs typeface="DIN-Regular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81C6336B-AE5D-4262-9265-4655008CD0C6}"/>
              </a:ext>
            </a:extLst>
          </p:cNvPr>
          <p:cNvSpPr txBox="1"/>
          <p:nvPr/>
        </p:nvSpPr>
        <p:spPr>
          <a:xfrm>
            <a:off x="7845298" y="4842589"/>
            <a:ext cx="799937" cy="298579"/>
          </a:xfrm>
          <a:prstGeom prst="rect">
            <a:avLst/>
          </a:prstGeom>
        </p:spPr>
        <p:txBody>
          <a:bodyPr vert="horz" wrap="none" lIns="91440" tIns="45720" rIns="91440" bIns="45720" rtlCol="0" anchor="t" anchorCtr="0">
            <a:normAutofit lnSpcReduction="10000"/>
          </a:bodyPr>
          <a:lstStyle/>
          <a:p>
            <a:r>
              <a:rPr lang="ru-RU" sz="1400" dirty="0" smtClean="0">
                <a:latin typeface="DIN-Bold"/>
                <a:cs typeface="DIN-Regular"/>
              </a:rPr>
              <a:t>Бавария</a:t>
            </a:r>
            <a:endParaRPr lang="de-DE" sz="1400" i="0" dirty="0">
              <a:latin typeface="DIN-Bold"/>
              <a:cs typeface="DIN-Regular"/>
            </a:endParaRPr>
          </a:p>
        </p:txBody>
      </p:sp>
    </p:spTree>
    <p:extLst>
      <p:ext uri="{BB962C8B-B14F-4D97-AF65-F5344CB8AC3E}">
        <p14:creationId xmlns:p14="http://schemas.microsoft.com/office/powerpoint/2010/main" val="39633885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F28F9A4-119A-46B7-BFF0-E0F7150602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cap="none" dirty="0">
                <a:latin typeface="DIN Offc" panose="020B0504020101010102" pitchFamily="34" charset="0"/>
              </a:rPr>
              <a:t>Основополагающие стратегии</a:t>
            </a:r>
            <a:endParaRPr lang="de-DE" sz="2600" cap="none" dirty="0">
              <a:latin typeface="DIN Offc" panose="020B0504020101010102" pitchFamily="34" charset="0"/>
            </a:endParaRPr>
          </a:p>
        </p:txBody>
      </p:sp>
      <p:pic>
        <p:nvPicPr>
          <p:cNvPr id="10" name="Inhaltsplatzhalter 9">
            <a:extLst>
              <a:ext uri="{FF2B5EF4-FFF2-40B4-BE49-F238E27FC236}">
                <a16:creationId xmlns:a16="http://schemas.microsoft.com/office/drawing/2014/main" id="{AF832926-A4CD-4A01-BE03-7A0D3DC81C9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813737" y="1396505"/>
            <a:ext cx="1431984" cy="20324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28FC93E-74B7-4C52-8627-4368755B1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45F5F-2F3E-014D-A9A6-0684904B2798}" type="slidenum">
              <a:rPr lang="de-DE" smtClean="0"/>
              <a:t>4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C99291CE-BE2D-4D0D-B99D-18D76D675FC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50888" y="1396504"/>
            <a:ext cx="1429753" cy="2032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9285CBE9-F4AA-4BC9-A849-7C764240B59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34496" y="1396504"/>
            <a:ext cx="1425386" cy="2032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8ED80E71-A8B6-474B-8482-6D24A536A3E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6286" y="1396502"/>
            <a:ext cx="1555026" cy="2032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2D5DE8CD-95E5-403A-8230-DE93A3B8F116}"/>
              </a:ext>
            </a:extLst>
          </p:cNvPr>
          <p:cNvSpPr txBox="1"/>
          <p:nvPr/>
        </p:nvSpPr>
        <p:spPr>
          <a:xfrm>
            <a:off x="180076" y="4899804"/>
            <a:ext cx="19312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DIN Offc" panose="020B0504020101010102" pitchFamily="34" charset="0"/>
              </a:rPr>
              <a:t>Повестка-2030 с Глобальными целями в области устойчивого развития</a:t>
            </a:r>
            <a:endParaRPr lang="de-DE" sz="1400" dirty="0">
              <a:latin typeface="DIN Offc" panose="020B0504020101010102" pitchFamily="34" charset="0"/>
            </a:endParaRPr>
          </a:p>
        </p:txBody>
      </p:sp>
      <p:sp>
        <p:nvSpPr>
          <p:cNvPr id="11" name="Textfeld 10">
            <a:extLst>
              <a:ext uri="{FF2B5EF4-FFF2-40B4-BE49-F238E27FC236}">
                <a16:creationId xmlns:a16="http://schemas.microsoft.com/office/drawing/2014/main" id="{5EB74FC1-1178-400E-8107-84FDF310C89E}"/>
              </a:ext>
            </a:extLst>
          </p:cNvPr>
          <p:cNvSpPr txBox="1"/>
          <p:nvPr/>
        </p:nvSpPr>
        <p:spPr>
          <a:xfrm>
            <a:off x="6034495" y="4899804"/>
            <a:ext cx="147527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DIN Offc" panose="020B0504020101010102" pitchFamily="34" charset="0"/>
              </a:rPr>
              <a:t>Стратегия устойчивого развития земли Северный Рейн-Вестфалия</a:t>
            </a:r>
            <a:endParaRPr lang="de-DE" sz="1400" dirty="0">
              <a:latin typeface="DIN Offc" panose="020B0504020101010102" pitchFamily="34" charset="0"/>
            </a:endParaRP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CD51C062-4598-44CD-A63C-8F173E142E57}"/>
              </a:ext>
            </a:extLst>
          </p:cNvPr>
          <p:cNvSpPr txBox="1"/>
          <p:nvPr/>
        </p:nvSpPr>
        <p:spPr>
          <a:xfrm>
            <a:off x="4250887" y="4899804"/>
            <a:ext cx="14297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DIN Offc" panose="020B0504020101010102" pitchFamily="34" charset="0"/>
              </a:rPr>
              <a:t>Стратегия устойчивого развития Германии</a:t>
            </a:r>
            <a:endParaRPr lang="de-DE" sz="1400" dirty="0">
              <a:latin typeface="DIN Offc" panose="020B0504020101010102" pitchFamily="34" charset="0"/>
            </a:endParaRPr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7745F2A9-D6FB-431E-8EC2-704279F6E100}"/>
              </a:ext>
            </a:extLst>
          </p:cNvPr>
          <p:cNvSpPr txBox="1"/>
          <p:nvPr/>
        </p:nvSpPr>
        <p:spPr>
          <a:xfrm>
            <a:off x="7863621" y="4899804"/>
            <a:ext cx="13821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DIN Offc" panose="020B0504020101010102" pitchFamily="34" charset="0"/>
              </a:rPr>
              <a:t>Стратегии устойчивого развития местного уровня</a:t>
            </a:r>
            <a:endParaRPr lang="de-DE" sz="1400" dirty="0">
              <a:latin typeface="DIN Offc" panose="020B0504020101010102" pitchFamily="34" charset="0"/>
            </a:endParaRPr>
          </a:p>
        </p:txBody>
      </p:sp>
      <p:pic>
        <p:nvPicPr>
          <p:cNvPr id="4" name="Grafik 3">
            <a:extLst>
              <a:ext uri="{FF2B5EF4-FFF2-40B4-BE49-F238E27FC236}">
                <a16:creationId xmlns:a16="http://schemas.microsoft.com/office/drawing/2014/main" id="{9833C47C-B0ED-4EA2-AA29-3131F2F466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62055" y="1396503"/>
            <a:ext cx="1434978" cy="20324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Textfeld 13">
            <a:extLst>
              <a:ext uri="{FF2B5EF4-FFF2-40B4-BE49-F238E27FC236}">
                <a16:creationId xmlns:a16="http://schemas.microsoft.com/office/drawing/2014/main" id="{96A5DEF8-355D-4107-80CF-B2FE8F82A5ED}"/>
              </a:ext>
            </a:extLst>
          </p:cNvPr>
          <p:cNvSpPr txBox="1"/>
          <p:nvPr/>
        </p:nvSpPr>
        <p:spPr>
          <a:xfrm>
            <a:off x="2462055" y="4925167"/>
            <a:ext cx="14297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DIN Offc" panose="020B0504020101010102" pitchFamily="34" charset="0"/>
              </a:rPr>
              <a:t>Стратегия устойчивого развития ЕС</a:t>
            </a:r>
            <a:endParaRPr lang="de-DE" sz="1400" dirty="0">
              <a:latin typeface="DIN Offc" panose="020B0504020101010102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6780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 txBox="1">
            <a:spLocks/>
          </p:cNvSpPr>
          <p:nvPr/>
        </p:nvSpPr>
        <p:spPr>
          <a:xfrm>
            <a:off x="272333" y="711285"/>
            <a:ext cx="6813457" cy="612721"/>
          </a:xfrm>
          <a:prstGeom prst="rect">
            <a:avLst/>
          </a:prstGeom>
        </p:spPr>
        <p:txBody>
          <a:bodyPr vert="horz" lIns="84419" tIns="42210" rIns="84419" bIns="42210" rtlCol="0" anchor="t" anchorCtr="0">
            <a:normAutofit/>
          </a:bodyPr>
          <a:lstStyle>
            <a:lvl1pPr algn="l" defTabSz="389626" rtl="0" eaLnBrk="1" latinLnBrk="0" hangingPunct="1">
              <a:spcBef>
                <a:spcPct val="0"/>
              </a:spcBef>
              <a:buNone/>
              <a:defRPr sz="2400" b="1" i="0" kern="1200">
                <a:solidFill>
                  <a:srgbClr val="6D6E71"/>
                </a:solidFill>
                <a:latin typeface="DIN Offc" panose="020B0504020101010102" pitchFamily="34" charset="0"/>
                <a:ea typeface="+mj-ea"/>
                <a:cs typeface="DIN Offc" panose="020B0504020101010102" pitchFamily="34" charset="0"/>
              </a:defRPr>
            </a:lvl1pPr>
          </a:lstStyle>
          <a:p>
            <a:pPr lvl="0">
              <a:defRPr/>
            </a:pPr>
            <a:endParaRPr lang="de-DE" sz="2600"/>
          </a:p>
        </p:txBody>
      </p:sp>
      <p:sp>
        <p:nvSpPr>
          <p:cNvPr id="38" name="Titel 1"/>
          <p:cNvSpPr txBox="1">
            <a:spLocks/>
          </p:cNvSpPr>
          <p:nvPr/>
        </p:nvSpPr>
        <p:spPr>
          <a:xfrm>
            <a:off x="131315" y="226679"/>
            <a:ext cx="6813457" cy="612721"/>
          </a:xfrm>
          <a:prstGeom prst="rect">
            <a:avLst/>
          </a:prstGeom>
        </p:spPr>
        <p:txBody>
          <a:bodyPr vert="horz" lIns="84419" tIns="42210" rIns="84419" bIns="42210" rtlCol="0" anchor="t" anchorCtr="0">
            <a:normAutofit/>
          </a:bodyPr>
          <a:lstStyle>
            <a:lvl1pPr algn="l" defTabSz="389626" rtl="0" eaLnBrk="1" latinLnBrk="0" hangingPunct="1">
              <a:spcBef>
                <a:spcPct val="0"/>
              </a:spcBef>
              <a:buNone/>
              <a:defRPr sz="2400" b="1" i="0" kern="1200">
                <a:solidFill>
                  <a:srgbClr val="6D6E71"/>
                </a:solidFill>
                <a:latin typeface="DIN Offc" panose="020B0504020101010102" pitchFamily="34" charset="0"/>
                <a:ea typeface="+mj-ea"/>
                <a:cs typeface="DIN Offc" panose="020B0504020101010102" pitchFamily="34" charset="0"/>
              </a:defRPr>
            </a:lvl1pPr>
          </a:lstStyle>
          <a:p>
            <a:pPr lvl="0">
              <a:defRPr/>
            </a:pPr>
            <a:r>
              <a:rPr lang="ru-RU" sz="2000" dirty="0"/>
              <a:t>Многоуровневая система стратегий устойчивого развития</a:t>
            </a:r>
            <a:endParaRPr lang="de-DE" sz="2000" dirty="0"/>
          </a:p>
        </p:txBody>
      </p:sp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9C1EE08D-AC94-9A41-A475-5618233FF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45F5F-2F3E-014D-A9A6-0684904B2798}" type="slidenum">
              <a:rPr lang="de-DE" smtClean="0"/>
              <a:t>5</a:t>
            </a:fld>
            <a:endParaRPr lang="de-DE"/>
          </a:p>
        </p:txBody>
      </p:sp>
      <p:grpSp>
        <p:nvGrpSpPr>
          <p:cNvPr id="4" name="Gruppieren 3">
            <a:extLst>
              <a:ext uri="{FF2B5EF4-FFF2-40B4-BE49-F238E27FC236}">
                <a16:creationId xmlns:a16="http://schemas.microsoft.com/office/drawing/2014/main" id="{4F496667-D94A-41D1-B86B-1FD7EE84AA6B}"/>
              </a:ext>
            </a:extLst>
          </p:cNvPr>
          <p:cNvGrpSpPr/>
          <p:nvPr/>
        </p:nvGrpSpPr>
        <p:grpSpPr>
          <a:xfrm>
            <a:off x="579334" y="1911230"/>
            <a:ext cx="9118902" cy="3518896"/>
            <a:chOff x="579334" y="1911230"/>
            <a:chExt cx="9118902" cy="3518896"/>
          </a:xfrm>
        </p:grpSpPr>
        <p:sp>
          <p:nvSpPr>
            <p:cNvPr id="39" name="Rechteck 38">
              <a:extLst>
                <a:ext uri="{FF2B5EF4-FFF2-40B4-BE49-F238E27FC236}">
                  <a16:creationId xmlns:a16="http://schemas.microsoft.com/office/drawing/2014/main" id="{EFFCE2E1-DED3-4993-9473-F3FFF867FB33}"/>
                </a:ext>
              </a:extLst>
            </p:cNvPr>
            <p:cNvSpPr/>
            <p:nvPr/>
          </p:nvSpPr>
          <p:spPr>
            <a:xfrm>
              <a:off x="2887986" y="5032089"/>
              <a:ext cx="6578575" cy="398037"/>
            </a:xfrm>
            <a:prstGeom prst="rect">
              <a:avLst/>
            </a:prstGeom>
            <a:solidFill>
              <a:srgbClr val="6F6F6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950"/>
            </a:p>
          </p:txBody>
        </p:sp>
        <p:sp>
          <p:nvSpPr>
            <p:cNvPr id="44" name="Rechteck 43">
              <a:extLst>
                <a:ext uri="{FF2B5EF4-FFF2-40B4-BE49-F238E27FC236}">
                  <a16:creationId xmlns:a16="http://schemas.microsoft.com/office/drawing/2014/main" id="{0C68AEB7-C478-4959-9232-3CA307458CDE}"/>
                </a:ext>
              </a:extLst>
            </p:cNvPr>
            <p:cNvSpPr/>
            <p:nvPr/>
          </p:nvSpPr>
          <p:spPr>
            <a:xfrm>
              <a:off x="1789792" y="3257274"/>
              <a:ext cx="7676770" cy="398037"/>
            </a:xfrm>
            <a:prstGeom prst="rect">
              <a:avLst/>
            </a:prstGeom>
            <a:solidFill>
              <a:srgbClr val="6F6F6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950"/>
            </a:p>
          </p:txBody>
        </p:sp>
        <p:sp>
          <p:nvSpPr>
            <p:cNvPr id="43" name="Rechteck 42">
              <a:extLst>
                <a:ext uri="{FF2B5EF4-FFF2-40B4-BE49-F238E27FC236}">
                  <a16:creationId xmlns:a16="http://schemas.microsoft.com/office/drawing/2014/main" id="{E900E515-6C3A-49BD-9B68-6A301C7EFAC6}"/>
                </a:ext>
              </a:extLst>
            </p:cNvPr>
            <p:cNvSpPr/>
            <p:nvPr/>
          </p:nvSpPr>
          <p:spPr>
            <a:xfrm>
              <a:off x="1192702" y="2600600"/>
              <a:ext cx="8273860" cy="398037"/>
            </a:xfrm>
            <a:prstGeom prst="rect">
              <a:avLst/>
            </a:prstGeom>
            <a:solidFill>
              <a:srgbClr val="6F6F6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950"/>
            </a:p>
          </p:txBody>
        </p:sp>
        <p:sp>
          <p:nvSpPr>
            <p:cNvPr id="3" name="Rechteck 2">
              <a:extLst>
                <a:ext uri="{FF2B5EF4-FFF2-40B4-BE49-F238E27FC236}">
                  <a16:creationId xmlns:a16="http://schemas.microsoft.com/office/drawing/2014/main" id="{66A78379-72C5-4370-9CEE-2EA62EB35919}"/>
                </a:ext>
              </a:extLst>
            </p:cNvPr>
            <p:cNvSpPr/>
            <p:nvPr/>
          </p:nvSpPr>
          <p:spPr>
            <a:xfrm>
              <a:off x="591439" y="1937566"/>
              <a:ext cx="8875122" cy="398037"/>
            </a:xfrm>
            <a:prstGeom prst="rect">
              <a:avLst/>
            </a:prstGeom>
            <a:solidFill>
              <a:srgbClr val="6F6F6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950"/>
            </a:p>
          </p:txBody>
        </p:sp>
        <p:sp>
          <p:nvSpPr>
            <p:cNvPr id="28" name="Textfeld 27">
              <a:extLst>
                <a:ext uri="{FF2B5EF4-FFF2-40B4-BE49-F238E27FC236}">
                  <a16:creationId xmlns:a16="http://schemas.microsoft.com/office/drawing/2014/main" id="{6FDDB5E8-662C-4FAF-88A3-C49ACF919183}"/>
                </a:ext>
              </a:extLst>
            </p:cNvPr>
            <p:cNvSpPr txBox="1"/>
            <p:nvPr/>
          </p:nvSpPr>
          <p:spPr>
            <a:xfrm>
              <a:off x="5514697" y="1938405"/>
              <a:ext cx="2243160" cy="392415"/>
            </a:xfrm>
            <a:prstGeom prst="rect">
              <a:avLst/>
            </a:prstGeom>
            <a:solidFill>
              <a:srgbClr val="2C8093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95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ООН</a:t>
              </a:r>
              <a:endParaRPr lang="de-DE" sz="195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  <p:sp>
          <p:nvSpPr>
            <p:cNvPr id="29" name="Textfeld 28">
              <a:extLst>
                <a:ext uri="{FF2B5EF4-FFF2-40B4-BE49-F238E27FC236}">
                  <a16:creationId xmlns:a16="http://schemas.microsoft.com/office/drawing/2014/main" id="{6ED58FCE-6CF9-436B-84C8-940C7633A032}"/>
                </a:ext>
              </a:extLst>
            </p:cNvPr>
            <p:cNvSpPr txBox="1"/>
            <p:nvPr/>
          </p:nvSpPr>
          <p:spPr>
            <a:xfrm>
              <a:off x="1192702" y="2600138"/>
              <a:ext cx="4276791" cy="392415"/>
            </a:xfrm>
            <a:prstGeom prst="rect">
              <a:avLst/>
            </a:prstGeom>
            <a:solidFill>
              <a:srgbClr val="2C8093"/>
            </a:solidFill>
          </p:spPr>
          <p:txBody>
            <a:bodyPr wrap="square" rtlCol="0">
              <a:spAutoFit/>
            </a:bodyPr>
            <a:lstStyle/>
            <a:p>
              <a:r>
                <a:rPr lang="ru-RU" sz="195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СУР Германии</a:t>
              </a:r>
              <a:endParaRPr lang="de-DE" sz="195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  <p:sp>
          <p:nvSpPr>
            <p:cNvPr id="31" name="Textfeld 30">
              <a:extLst>
                <a:ext uri="{FF2B5EF4-FFF2-40B4-BE49-F238E27FC236}">
                  <a16:creationId xmlns:a16="http://schemas.microsoft.com/office/drawing/2014/main" id="{DDCB35B9-A1BB-4EDC-9F47-2F22280FDDAF}"/>
                </a:ext>
              </a:extLst>
            </p:cNvPr>
            <p:cNvSpPr txBox="1"/>
            <p:nvPr/>
          </p:nvSpPr>
          <p:spPr>
            <a:xfrm>
              <a:off x="1558118" y="3257214"/>
              <a:ext cx="3911375" cy="707886"/>
            </a:xfrm>
            <a:prstGeom prst="rect">
              <a:avLst/>
            </a:prstGeom>
            <a:solidFill>
              <a:srgbClr val="2C809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СУР земли Северный Рейн-Вестфалия</a:t>
              </a:r>
              <a:r>
                <a:rPr lang="de-DE" sz="20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  </a:t>
              </a:r>
            </a:p>
          </p:txBody>
        </p:sp>
        <p:sp>
          <p:nvSpPr>
            <p:cNvPr id="32" name="Textfeld 31">
              <a:extLst>
                <a:ext uri="{FF2B5EF4-FFF2-40B4-BE49-F238E27FC236}">
                  <a16:creationId xmlns:a16="http://schemas.microsoft.com/office/drawing/2014/main" id="{4D48EF93-88C6-4F62-ACA3-CDA9200B0453}"/>
                </a:ext>
              </a:extLst>
            </p:cNvPr>
            <p:cNvSpPr txBox="1"/>
            <p:nvPr/>
          </p:nvSpPr>
          <p:spPr>
            <a:xfrm>
              <a:off x="5514697" y="3253794"/>
              <a:ext cx="2256580" cy="692497"/>
            </a:xfrm>
            <a:prstGeom prst="rect">
              <a:avLst/>
            </a:prstGeom>
            <a:solidFill>
              <a:srgbClr val="2C8093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95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Северный Рейн-Вестфалия</a:t>
              </a:r>
              <a:r>
                <a:rPr lang="en-US" sz="195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 </a:t>
              </a:r>
              <a:r>
                <a:rPr lang="en-US" sz="1950" b="1" dirty="0" smtClean="0">
                  <a:solidFill>
                    <a:schemeClr val="bg1"/>
                  </a:solidFill>
                  <a:latin typeface="DIN Offc" panose="020B0504020101010102" pitchFamily="34" charset="0"/>
                </a:rPr>
                <a:t>(</a:t>
              </a:r>
              <a:r>
                <a:rPr lang="ru-RU" sz="1950" b="1" dirty="0" smtClean="0">
                  <a:solidFill>
                    <a:schemeClr val="bg1"/>
                  </a:solidFill>
                  <a:latin typeface="DIN Offc" panose="020B0504020101010102" pitchFamily="34" charset="0"/>
                </a:rPr>
                <a:t>СРВ</a:t>
              </a:r>
              <a:r>
                <a:rPr lang="en-US" sz="1950" b="1" dirty="0" smtClean="0">
                  <a:solidFill>
                    <a:schemeClr val="bg1"/>
                  </a:solidFill>
                  <a:latin typeface="DIN Offc" panose="020B0504020101010102" pitchFamily="34" charset="0"/>
                </a:rPr>
                <a:t>)</a:t>
              </a:r>
              <a:endParaRPr lang="de-DE" sz="195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1D7A765D-7862-44D3-9E10-C8AFFEBE6050}"/>
                </a:ext>
              </a:extLst>
            </p:cNvPr>
            <p:cNvSpPr txBox="1"/>
            <p:nvPr/>
          </p:nvSpPr>
          <p:spPr>
            <a:xfrm>
              <a:off x="579334" y="5032089"/>
              <a:ext cx="7191943" cy="392415"/>
            </a:xfrm>
            <a:prstGeom prst="rect">
              <a:avLst/>
            </a:prstGeom>
            <a:solidFill>
              <a:srgbClr val="2C8093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95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Глобально устойчивый муниципалитет земли </a:t>
              </a:r>
              <a:r>
                <a:rPr lang="ru-RU" sz="1950" b="1" dirty="0" smtClean="0">
                  <a:solidFill>
                    <a:schemeClr val="bg1"/>
                  </a:solidFill>
                  <a:latin typeface="DIN Offc" panose="020B0504020101010102" pitchFamily="34" charset="0"/>
                </a:rPr>
                <a:t>СРВ</a:t>
              </a:r>
              <a:endParaRPr lang="de-DE" sz="195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  <p:sp>
          <p:nvSpPr>
            <p:cNvPr id="45" name="Pfeil: nach unten 44">
              <a:extLst>
                <a:ext uri="{FF2B5EF4-FFF2-40B4-BE49-F238E27FC236}">
                  <a16:creationId xmlns:a16="http://schemas.microsoft.com/office/drawing/2014/main" id="{8A133488-B63E-413C-A92A-6AF9C2E8F458}"/>
                </a:ext>
              </a:extLst>
            </p:cNvPr>
            <p:cNvSpPr/>
            <p:nvPr/>
          </p:nvSpPr>
          <p:spPr>
            <a:xfrm>
              <a:off x="1192702" y="2297347"/>
              <a:ext cx="507181" cy="267070"/>
            </a:xfrm>
            <a:prstGeom prst="downArrow">
              <a:avLst/>
            </a:prstGeom>
            <a:solidFill>
              <a:srgbClr val="2C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950"/>
            </a:p>
          </p:txBody>
        </p:sp>
        <p:sp>
          <p:nvSpPr>
            <p:cNvPr id="46" name="Pfeil: nach unten 45">
              <a:extLst>
                <a:ext uri="{FF2B5EF4-FFF2-40B4-BE49-F238E27FC236}">
                  <a16:creationId xmlns:a16="http://schemas.microsoft.com/office/drawing/2014/main" id="{EE59B5BE-0C8B-4CEF-9015-75FBC50088EC}"/>
                </a:ext>
              </a:extLst>
            </p:cNvPr>
            <p:cNvSpPr/>
            <p:nvPr/>
          </p:nvSpPr>
          <p:spPr>
            <a:xfrm>
              <a:off x="1779775" y="2957091"/>
              <a:ext cx="507181" cy="267070"/>
            </a:xfrm>
            <a:prstGeom prst="downArrow">
              <a:avLst/>
            </a:prstGeom>
            <a:solidFill>
              <a:srgbClr val="2C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950"/>
            </a:p>
          </p:txBody>
        </p:sp>
        <p:sp>
          <p:nvSpPr>
            <p:cNvPr id="47" name="Textfeld 46">
              <a:extLst>
                <a:ext uri="{FF2B5EF4-FFF2-40B4-BE49-F238E27FC236}">
                  <a16:creationId xmlns:a16="http://schemas.microsoft.com/office/drawing/2014/main" id="{D0B72CDA-64A7-4D12-B1FE-700FC0A53168}"/>
                </a:ext>
              </a:extLst>
            </p:cNvPr>
            <p:cNvSpPr txBox="1"/>
            <p:nvPr/>
          </p:nvSpPr>
          <p:spPr>
            <a:xfrm>
              <a:off x="7441656" y="3243801"/>
              <a:ext cx="2256580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95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земельный</a:t>
              </a:r>
              <a:endParaRPr lang="de-DE" sz="195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  <p:sp>
          <p:nvSpPr>
            <p:cNvPr id="48" name="Textfeld 47">
              <a:extLst>
                <a:ext uri="{FF2B5EF4-FFF2-40B4-BE49-F238E27FC236}">
                  <a16:creationId xmlns:a16="http://schemas.microsoft.com/office/drawing/2014/main" id="{9C081042-D3DB-4644-9B0D-495AF7D1EFF1}"/>
                </a:ext>
              </a:extLst>
            </p:cNvPr>
            <p:cNvSpPr txBox="1"/>
            <p:nvPr/>
          </p:nvSpPr>
          <p:spPr>
            <a:xfrm>
              <a:off x="7441656" y="1911230"/>
              <a:ext cx="2256580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95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глобальный </a:t>
              </a:r>
              <a:endParaRPr lang="de-DE" sz="195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  <p:sp>
          <p:nvSpPr>
            <p:cNvPr id="11" name="Rechteck 10">
              <a:extLst>
                <a:ext uri="{FF2B5EF4-FFF2-40B4-BE49-F238E27FC236}">
                  <a16:creationId xmlns:a16="http://schemas.microsoft.com/office/drawing/2014/main" id="{6F06184A-5830-4923-9770-A6992BA5066E}"/>
                </a:ext>
              </a:extLst>
            </p:cNvPr>
            <p:cNvSpPr/>
            <p:nvPr/>
          </p:nvSpPr>
          <p:spPr>
            <a:xfrm>
              <a:off x="591439" y="1933967"/>
              <a:ext cx="4880142" cy="401636"/>
            </a:xfrm>
            <a:prstGeom prst="rect">
              <a:avLst/>
            </a:prstGeom>
            <a:solidFill>
              <a:srgbClr val="2C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950"/>
            </a:p>
          </p:txBody>
        </p:sp>
        <p:sp>
          <p:nvSpPr>
            <p:cNvPr id="49" name="Textfeld 48">
              <a:extLst>
                <a:ext uri="{FF2B5EF4-FFF2-40B4-BE49-F238E27FC236}">
                  <a16:creationId xmlns:a16="http://schemas.microsoft.com/office/drawing/2014/main" id="{7F43E6A1-10B2-4DAA-9F9B-109964E4C20C}"/>
                </a:ext>
              </a:extLst>
            </p:cNvPr>
            <p:cNvSpPr txBox="1"/>
            <p:nvPr/>
          </p:nvSpPr>
          <p:spPr>
            <a:xfrm>
              <a:off x="7441656" y="2613696"/>
              <a:ext cx="2256580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95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национальный</a:t>
              </a:r>
              <a:endParaRPr lang="de-DE" sz="195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526AF0D0-CDFF-4A64-850C-0174631A8BE4}"/>
                </a:ext>
              </a:extLst>
            </p:cNvPr>
            <p:cNvSpPr txBox="1"/>
            <p:nvPr/>
          </p:nvSpPr>
          <p:spPr>
            <a:xfrm>
              <a:off x="587235" y="1953630"/>
              <a:ext cx="4868036" cy="359009"/>
            </a:xfrm>
            <a:prstGeom prst="rect">
              <a:avLst/>
            </a:prstGeom>
            <a:solidFill>
              <a:srgbClr val="2C8093"/>
            </a:solidFill>
          </p:spPr>
          <p:txBody>
            <a:bodyPr wrap="square" rtlCol="0">
              <a:spAutoFit/>
            </a:bodyPr>
            <a:lstStyle/>
            <a:p>
              <a:r>
                <a:rPr lang="ru-RU" sz="1733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Повестка-2030 в области устойчивого развития</a:t>
              </a:r>
              <a:endParaRPr lang="de-DE" sz="1733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  <p:sp>
          <p:nvSpPr>
            <p:cNvPr id="12" name="Rechteck 11">
              <a:extLst>
                <a:ext uri="{FF2B5EF4-FFF2-40B4-BE49-F238E27FC236}">
                  <a16:creationId xmlns:a16="http://schemas.microsoft.com/office/drawing/2014/main" id="{630FC5E6-ADF8-49A8-8CE6-FF0113732D1D}"/>
                </a:ext>
              </a:extLst>
            </p:cNvPr>
            <p:cNvSpPr/>
            <p:nvPr/>
          </p:nvSpPr>
          <p:spPr>
            <a:xfrm>
              <a:off x="5507986" y="2600137"/>
              <a:ext cx="2256580" cy="398500"/>
            </a:xfrm>
            <a:prstGeom prst="rect">
              <a:avLst/>
            </a:prstGeom>
            <a:solidFill>
              <a:srgbClr val="2C80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950"/>
            </a:p>
          </p:txBody>
        </p:sp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35F36FF4-58EB-4427-B434-2660F70214F4}"/>
                </a:ext>
              </a:extLst>
            </p:cNvPr>
            <p:cNvSpPr txBox="1"/>
            <p:nvPr/>
          </p:nvSpPr>
          <p:spPr>
            <a:xfrm>
              <a:off x="5507986" y="2606222"/>
              <a:ext cx="2243160" cy="392415"/>
            </a:xfrm>
            <a:prstGeom prst="rect">
              <a:avLst/>
            </a:prstGeom>
            <a:solidFill>
              <a:srgbClr val="2C8093"/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95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Германия</a:t>
              </a:r>
              <a:endParaRPr lang="de-DE" sz="195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  <p:sp>
          <p:nvSpPr>
            <p:cNvPr id="13" name="Pfeil: nach oben und unten 12">
              <a:extLst>
                <a:ext uri="{FF2B5EF4-FFF2-40B4-BE49-F238E27FC236}">
                  <a16:creationId xmlns:a16="http://schemas.microsoft.com/office/drawing/2014/main" id="{67C27223-CAC3-4858-9EA4-8FFD9202E07B}"/>
                </a:ext>
              </a:extLst>
            </p:cNvPr>
            <p:cNvSpPr/>
            <p:nvPr/>
          </p:nvSpPr>
          <p:spPr>
            <a:xfrm>
              <a:off x="1184854" y="3038165"/>
              <a:ext cx="488736" cy="1853874"/>
            </a:xfrm>
            <a:prstGeom prst="upDownArrow">
              <a:avLst/>
            </a:prstGeom>
            <a:solidFill>
              <a:srgbClr val="6F6F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950"/>
            </a:p>
          </p:txBody>
        </p:sp>
        <p:sp>
          <p:nvSpPr>
            <p:cNvPr id="34" name="Pfeil: nach oben und unten 33">
              <a:extLst>
                <a:ext uri="{FF2B5EF4-FFF2-40B4-BE49-F238E27FC236}">
                  <a16:creationId xmlns:a16="http://schemas.microsoft.com/office/drawing/2014/main" id="{D8B4509A-6382-4923-8AAA-65A5B210A9C3}"/>
                </a:ext>
              </a:extLst>
            </p:cNvPr>
            <p:cNvSpPr/>
            <p:nvPr/>
          </p:nvSpPr>
          <p:spPr>
            <a:xfrm>
              <a:off x="591440" y="2394056"/>
              <a:ext cx="488736" cy="2497983"/>
            </a:xfrm>
            <a:prstGeom prst="upDownArrow">
              <a:avLst/>
            </a:prstGeom>
            <a:solidFill>
              <a:srgbClr val="6F6F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950"/>
            </a:p>
          </p:txBody>
        </p:sp>
        <p:sp>
          <p:nvSpPr>
            <p:cNvPr id="35" name="Pfeil: nach oben und unten 34">
              <a:extLst>
                <a:ext uri="{FF2B5EF4-FFF2-40B4-BE49-F238E27FC236}">
                  <a16:creationId xmlns:a16="http://schemas.microsoft.com/office/drawing/2014/main" id="{2E55AED9-6C35-4A84-B894-2878B1B001D0}"/>
                </a:ext>
              </a:extLst>
            </p:cNvPr>
            <p:cNvSpPr/>
            <p:nvPr/>
          </p:nvSpPr>
          <p:spPr>
            <a:xfrm>
              <a:off x="1778268" y="3679111"/>
              <a:ext cx="488736" cy="1212927"/>
            </a:xfrm>
            <a:prstGeom prst="upDownArrow">
              <a:avLst/>
            </a:prstGeom>
            <a:solidFill>
              <a:srgbClr val="6F6F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1950"/>
            </a:p>
          </p:txBody>
        </p:sp>
        <p:sp>
          <p:nvSpPr>
            <p:cNvPr id="26" name="Textfeld 25">
              <a:extLst>
                <a:ext uri="{FF2B5EF4-FFF2-40B4-BE49-F238E27FC236}">
                  <a16:creationId xmlns:a16="http://schemas.microsoft.com/office/drawing/2014/main" id="{F4FD01BF-1F26-4FCA-A8D7-3A5D8B1C62F4}"/>
                </a:ext>
              </a:extLst>
            </p:cNvPr>
            <p:cNvSpPr txBox="1"/>
            <p:nvPr/>
          </p:nvSpPr>
          <p:spPr>
            <a:xfrm>
              <a:off x="7441656" y="5012994"/>
              <a:ext cx="2256580" cy="392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95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местный </a:t>
              </a:r>
              <a:endParaRPr lang="de-DE" sz="195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5514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ußzeilenplatzhalter 4"/>
          <p:cNvSpPr txBox="1">
            <a:spLocks/>
          </p:cNvSpPr>
          <p:nvPr/>
        </p:nvSpPr>
        <p:spPr>
          <a:xfrm>
            <a:off x="3380559" y="5928468"/>
            <a:ext cx="3136900" cy="296664"/>
          </a:xfrm>
          <a:prstGeom prst="rect">
            <a:avLst/>
          </a:prstGeom>
        </p:spPr>
        <p:txBody>
          <a:bodyPr vert="horz" lIns="99060" tIns="49530" rIns="99060" bIns="4953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9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083">
                <a:solidFill>
                  <a:schemeClr val="bg1"/>
                </a:solidFill>
                <a:latin typeface="DIN Offc" panose="020B0504020101010102" pitchFamily="34" charset="0"/>
              </a:rPr>
              <a:t>www.lag21.de</a:t>
            </a:r>
          </a:p>
        </p:txBody>
      </p:sp>
      <p:pic>
        <p:nvPicPr>
          <p:cNvPr id="15" name="Grafik 14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1657" y="1712852"/>
            <a:ext cx="2778902" cy="39661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Rechteck 1"/>
          <p:cNvSpPr/>
          <p:nvPr/>
        </p:nvSpPr>
        <p:spPr>
          <a:xfrm>
            <a:off x="3549486" y="2298703"/>
            <a:ext cx="6068921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de-DE" sz="1950">
              <a:solidFill>
                <a:srgbClr val="6F6F6F"/>
              </a:solidFill>
              <a:latin typeface="DIN Offc" panose="020B0504020101010102" pitchFamily="34" charset="0"/>
            </a:endParaRPr>
          </a:p>
          <a:p>
            <a:endParaRPr lang="de-DE" sz="1950">
              <a:solidFill>
                <a:srgbClr val="6F6F6F"/>
              </a:solidFill>
              <a:latin typeface="DIN Offc" panose="020B0504020101010102" pitchFamily="34" charset="0"/>
            </a:endParaRPr>
          </a:p>
        </p:txBody>
      </p:sp>
      <p:sp>
        <p:nvSpPr>
          <p:cNvPr id="24" name="Textplatzhalter 3"/>
          <p:cNvSpPr txBox="1">
            <a:spLocks/>
          </p:cNvSpPr>
          <p:nvPr/>
        </p:nvSpPr>
        <p:spPr>
          <a:xfrm>
            <a:off x="3455544" y="1712852"/>
            <a:ext cx="6162863" cy="2096913"/>
          </a:xfrm>
          <a:prstGeom prst="rect">
            <a:avLst/>
          </a:prstGeom>
        </p:spPr>
        <p:txBody>
          <a:bodyPr/>
          <a:lstStyle>
            <a:lvl1pPr marL="292219" indent="-292219" algn="l" defTabSz="389626" rtl="0" eaLnBrk="1" latinLnBrk="0" hangingPunct="1">
              <a:spcBef>
                <a:spcPct val="20000"/>
              </a:spcBef>
              <a:buClr>
                <a:srgbClr val="C4151C"/>
              </a:buClr>
              <a:buFont typeface="Wingdings" charset="2"/>
              <a:buChar char="§"/>
              <a:defRPr sz="1600" b="1" i="0" kern="1200">
                <a:solidFill>
                  <a:srgbClr val="6D6E71"/>
                </a:solidFill>
                <a:latin typeface="DIN Offc" panose="020B0504020101010102" pitchFamily="34" charset="0"/>
                <a:ea typeface="+mn-ea"/>
                <a:cs typeface="DIN Offc" panose="020B0504020101010102" pitchFamily="34" charset="0"/>
              </a:defRPr>
            </a:lvl1pPr>
            <a:lvl2pPr marL="633142" indent="-243516" algn="l" defTabSz="389626" rtl="0" eaLnBrk="1" latinLnBrk="0" hangingPunct="1">
              <a:spcBef>
                <a:spcPct val="20000"/>
              </a:spcBef>
              <a:buClr>
                <a:srgbClr val="C4151C"/>
              </a:buClr>
              <a:buSzPct val="80000"/>
              <a:buFont typeface="Wingdings" charset="2"/>
              <a:buChar char="Ø"/>
              <a:defRPr sz="1600" b="0" i="0" kern="1200">
                <a:solidFill>
                  <a:srgbClr val="6D6E71"/>
                </a:solidFill>
                <a:latin typeface="DIN Offc" panose="020B0504020101010102" pitchFamily="34" charset="0"/>
                <a:ea typeface="+mn-ea"/>
                <a:cs typeface="DIN Offc" panose="020B0504020101010102" pitchFamily="34" charset="0"/>
              </a:defRPr>
            </a:lvl2pPr>
            <a:lvl3pPr marL="974065" indent="-194813" algn="l" defTabSz="389626" rtl="0" eaLnBrk="1" latinLnBrk="0" hangingPunct="1">
              <a:spcBef>
                <a:spcPct val="20000"/>
              </a:spcBef>
              <a:buClr>
                <a:srgbClr val="C4151C"/>
              </a:buClr>
              <a:buSzPct val="80000"/>
              <a:buFont typeface="Wingdings" charset="2"/>
              <a:buChar char="Ø"/>
              <a:defRPr sz="1600" b="0" i="0" kern="1200">
                <a:solidFill>
                  <a:srgbClr val="6D6E71"/>
                </a:solidFill>
                <a:latin typeface="DIN Offc" panose="020B0504020101010102" pitchFamily="34" charset="0"/>
                <a:ea typeface="+mn-ea"/>
                <a:cs typeface="DIN Offc" panose="020B0504020101010102" pitchFamily="34" charset="0"/>
              </a:defRPr>
            </a:lvl3pPr>
            <a:lvl4pPr marL="1363690" indent="-194813" algn="l" defTabSz="389626" rtl="0" eaLnBrk="1" latinLnBrk="0" hangingPunct="1">
              <a:spcBef>
                <a:spcPct val="20000"/>
              </a:spcBef>
              <a:buClr>
                <a:srgbClr val="C4151C"/>
              </a:buClr>
              <a:buSzPct val="80000"/>
              <a:buFont typeface="Wingdings" charset="2"/>
              <a:buChar char="Ø"/>
              <a:defRPr sz="1600" b="0" i="0" kern="1200">
                <a:solidFill>
                  <a:srgbClr val="6D6E71"/>
                </a:solidFill>
                <a:latin typeface="DIN Offc" panose="020B0504020101010102" pitchFamily="34" charset="0"/>
                <a:ea typeface="+mn-ea"/>
                <a:cs typeface="DIN Offc" panose="020B0504020101010102" pitchFamily="34" charset="0"/>
              </a:defRPr>
            </a:lvl4pPr>
            <a:lvl5pPr marL="1753316" indent="-194813" algn="l" defTabSz="389626" rtl="0" eaLnBrk="1" latinLnBrk="0" hangingPunct="1">
              <a:spcBef>
                <a:spcPct val="20000"/>
              </a:spcBef>
              <a:buClr>
                <a:srgbClr val="C4151C"/>
              </a:buClr>
              <a:buSzPct val="80000"/>
              <a:buFont typeface="Wingdings" charset="2"/>
              <a:buChar char="Ø"/>
              <a:defRPr sz="1600" b="0" i="0" kern="1200">
                <a:solidFill>
                  <a:srgbClr val="6D6E71"/>
                </a:solidFill>
                <a:latin typeface="DIN Offc" panose="020B0504020101010102" pitchFamily="34" charset="0"/>
                <a:ea typeface="+mn-ea"/>
                <a:cs typeface="DIN Offc" panose="020B0504020101010102" pitchFamily="34" charset="0"/>
              </a:defRPr>
            </a:lvl5pPr>
            <a:lvl6pPr marL="2142942" indent="-194813" algn="l" defTabSz="389626" rtl="0" eaLnBrk="1" latinLnBrk="0" hangingPunct="1">
              <a:spcBef>
                <a:spcPct val="20000"/>
              </a:spcBef>
              <a:buFont typeface="Arial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532568" indent="-194813" algn="l" defTabSz="389626" rtl="0" eaLnBrk="1" latinLnBrk="0" hangingPunct="1">
              <a:spcBef>
                <a:spcPct val="20000"/>
              </a:spcBef>
              <a:buFont typeface="Arial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922194" indent="-194813" algn="l" defTabSz="389626" rtl="0" eaLnBrk="1" latinLnBrk="0" hangingPunct="1">
              <a:spcBef>
                <a:spcPct val="20000"/>
              </a:spcBef>
              <a:buFont typeface="Arial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311820" indent="-194813" algn="l" defTabSz="389626" rtl="0" eaLnBrk="1" latinLnBrk="0" hangingPunct="1">
              <a:spcBef>
                <a:spcPct val="20000"/>
              </a:spcBef>
              <a:buFont typeface="Arial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09553" indent="-309553">
              <a:buFont typeface="Wingdings" panose="05000000000000000000" pitchFamily="2" charset="2"/>
              <a:buChar char="§"/>
            </a:pPr>
            <a:r>
              <a:rPr lang="ru-RU" sz="2000" b="0" dirty="0"/>
              <a:t>Разработана при участии всех министерств земли </a:t>
            </a:r>
            <a:r>
              <a:rPr lang="ru-RU" sz="2000" b="0" dirty="0" smtClean="0"/>
              <a:t>СРВ</a:t>
            </a:r>
            <a:r>
              <a:rPr lang="en-US" sz="2000" b="0" dirty="0" smtClean="0"/>
              <a:t> </a:t>
            </a:r>
            <a:r>
              <a:rPr lang="be-BY" sz="2000" b="0" dirty="0"/>
              <a:t>в постоянном диалоге с представителями муниципалитетов, гражданского общества, экономики и науки, политиками</a:t>
            </a:r>
            <a:endParaRPr lang="de-DE" sz="2000" b="0" dirty="0"/>
          </a:p>
          <a:p>
            <a:pPr marL="309553" indent="-309553">
              <a:buFont typeface="Wingdings" panose="05000000000000000000" pitchFamily="2" charset="2"/>
              <a:buChar char="§"/>
            </a:pPr>
            <a:r>
              <a:rPr lang="ru-RU" sz="2000" b="0" dirty="0">
                <a:solidFill>
                  <a:srgbClr val="6F6F6F"/>
                </a:solidFill>
              </a:rPr>
              <a:t>Руководство по устойчивому развитию </a:t>
            </a:r>
            <a:r>
              <a:rPr lang="ru-RU" sz="2000" b="0" dirty="0" smtClean="0"/>
              <a:t>СРВ</a:t>
            </a:r>
            <a:endParaRPr lang="de-DE" sz="2000" b="0" dirty="0">
              <a:solidFill>
                <a:srgbClr val="6F6F6F"/>
              </a:solidFill>
            </a:endParaRPr>
          </a:p>
          <a:p>
            <a:pPr marL="309553" indent="-309553">
              <a:buFont typeface="Wingdings" panose="05000000000000000000" pitchFamily="2" charset="2"/>
              <a:buChar char="§"/>
            </a:pPr>
            <a:r>
              <a:rPr lang="ru-RU" sz="2000" b="0" dirty="0">
                <a:solidFill>
                  <a:srgbClr val="6F6F6F"/>
                </a:solidFill>
              </a:rPr>
              <a:t>Система целей и индикаторов устойчивого развития</a:t>
            </a:r>
            <a:endParaRPr lang="de-DE" sz="2000" b="0" dirty="0">
              <a:solidFill>
                <a:srgbClr val="6F6F6F"/>
              </a:solidFill>
            </a:endParaRPr>
          </a:p>
          <a:p>
            <a:pPr marL="309245" indent="-309245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ru-RU" sz="2000" b="0" dirty="0"/>
              <a:t>Март</a:t>
            </a:r>
            <a:r>
              <a:rPr lang="de-DE" sz="2000" b="0" dirty="0"/>
              <a:t> 2018</a:t>
            </a:r>
            <a:r>
              <a:rPr lang="ru-RU" sz="2000" b="0" dirty="0"/>
              <a:t>г</a:t>
            </a:r>
            <a:r>
              <a:rPr lang="de-DE" sz="2000" b="0" dirty="0"/>
              <a:t>: </a:t>
            </a:r>
            <a:r>
              <a:rPr lang="ru-RU" sz="2000" b="0" dirty="0"/>
              <a:t>Принятие основных положений по доработке стратегии устойчивого развития </a:t>
            </a:r>
            <a:r>
              <a:rPr lang="ru-RU" sz="2000" b="0" dirty="0" smtClean="0"/>
              <a:t>СРВ</a:t>
            </a:r>
            <a:endParaRPr lang="de-DE" sz="2000" dirty="0"/>
          </a:p>
          <a:p>
            <a:pPr marL="292100" indent="-292100">
              <a:spcBef>
                <a:spcPts val="1200"/>
              </a:spcBef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ru-RU" sz="2000" b="0" dirty="0"/>
              <a:t>До середины </a:t>
            </a:r>
            <a:r>
              <a:rPr lang="de-DE" sz="2000" b="0" dirty="0"/>
              <a:t>2019</a:t>
            </a:r>
            <a:r>
              <a:rPr lang="ru-RU" sz="2000" b="0" dirty="0"/>
              <a:t>г. СУР будет переработана</a:t>
            </a:r>
            <a:endParaRPr lang="de-DE" sz="2000" b="0" dirty="0"/>
          </a:p>
          <a:p>
            <a:pPr marL="309553" indent="-309553">
              <a:buFont typeface="Wingdings" panose="05000000000000000000" pitchFamily="2" charset="2"/>
              <a:buChar char="§"/>
            </a:pPr>
            <a:endParaRPr lang="de-DE" sz="2000" dirty="0">
              <a:solidFill>
                <a:srgbClr val="6F6F6F"/>
              </a:solidFill>
            </a:endParaRPr>
          </a:p>
          <a:p>
            <a:pPr marL="0" indent="0" defTabSz="422082">
              <a:buNone/>
              <a:defRPr/>
            </a:pPr>
            <a:endParaRPr lang="de-DE" sz="2000" dirty="0"/>
          </a:p>
          <a:p>
            <a:pPr marL="316561" indent="-316561" defTabSz="422082">
              <a:defRPr/>
            </a:pPr>
            <a:endParaRPr lang="de-DE" sz="2000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6888307A-391E-A144-B4D5-53F1F3F67188}"/>
              </a:ext>
            </a:extLst>
          </p:cNvPr>
          <p:cNvSpPr txBox="1">
            <a:spLocks/>
          </p:cNvSpPr>
          <p:nvPr/>
        </p:nvSpPr>
        <p:spPr>
          <a:xfrm>
            <a:off x="272333" y="175949"/>
            <a:ext cx="6813457" cy="612721"/>
          </a:xfrm>
          <a:prstGeom prst="rect">
            <a:avLst/>
          </a:prstGeom>
        </p:spPr>
        <p:txBody>
          <a:bodyPr vert="horz" lIns="84419" tIns="42210" rIns="84419" bIns="42210" rtlCol="0" anchor="t" anchorCtr="0">
            <a:normAutofit fontScale="77500" lnSpcReduction="20000"/>
          </a:bodyPr>
          <a:lstStyle>
            <a:lvl1pPr algn="l" defTabSz="389626" rtl="0" eaLnBrk="1" latinLnBrk="0" hangingPunct="1">
              <a:spcBef>
                <a:spcPct val="0"/>
              </a:spcBef>
              <a:buNone/>
              <a:defRPr sz="2400" b="1" i="0" kern="1200">
                <a:solidFill>
                  <a:srgbClr val="6D6E71"/>
                </a:solidFill>
                <a:latin typeface="DIN Offc" panose="020B0504020101010102" pitchFamily="34" charset="0"/>
                <a:ea typeface="+mj-ea"/>
                <a:cs typeface="DIN Offc" panose="020B0504020101010102" pitchFamily="34" charset="0"/>
              </a:defRPr>
            </a:lvl1pPr>
          </a:lstStyle>
          <a:p>
            <a:r>
              <a:rPr lang="ru-RU" sz="2600" dirty="0">
                <a:solidFill>
                  <a:srgbClr val="6F6F6F"/>
                </a:solidFill>
              </a:rPr>
              <a:t>Стратегия устойчивого развития земли Северный Рейн-Вестфалия </a:t>
            </a:r>
            <a:r>
              <a:rPr lang="ru-RU" sz="2600" dirty="0" smtClean="0">
                <a:solidFill>
                  <a:srgbClr val="6F6F6F"/>
                </a:solidFill>
              </a:rPr>
              <a:t>(СРВ)</a:t>
            </a:r>
            <a:endParaRPr lang="de-DE" sz="3467" dirty="0">
              <a:solidFill>
                <a:srgbClr val="6F6F6F"/>
              </a:solidFill>
            </a:endParaRP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3FF9797-267A-394C-804A-B0D31871F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45F5F-2F3E-014D-A9A6-0684904B2798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91774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EE340BD-DD89-456C-BD2D-EF28E289D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617" y="195106"/>
            <a:ext cx="6193070" cy="754118"/>
          </a:xfrm>
        </p:spPr>
        <p:txBody>
          <a:bodyPr>
            <a:normAutofit fontScale="90000"/>
          </a:bodyPr>
          <a:lstStyle/>
          <a:p>
            <a:r>
              <a:rPr lang="ru-RU" cap="none" dirty="0"/>
              <a:t>Основные тематические направления СУР </a:t>
            </a:r>
            <a:r>
              <a:rPr lang="ru-RU" cap="none" dirty="0" smtClean="0"/>
              <a:t>земли СРВ</a:t>
            </a:r>
            <a:endParaRPr lang="de-DE" cap="non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AE443EB-BAAF-4AA6-87B6-7AD722B707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C0AD-E5EA-494C-972F-FBE8B1B5E119}" type="datetime3">
              <a:rPr lang="de-DE" smtClean="0"/>
              <a:t>27/06/19</a:t>
            </a:fld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5F2FB90-2F22-4E9B-90D4-EB111B4C6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45F5F-2F3E-014D-A9A6-0684904B2798}" type="slidenum">
              <a:rPr lang="de-DE" smtClean="0"/>
              <a:t>7</a:t>
            </a:fld>
            <a:endParaRPr lang="de-DE"/>
          </a:p>
        </p:txBody>
      </p:sp>
      <p:grpSp>
        <p:nvGrpSpPr>
          <p:cNvPr id="7" name="Gruppieren 6">
            <a:extLst>
              <a:ext uri="{FF2B5EF4-FFF2-40B4-BE49-F238E27FC236}">
                <a16:creationId xmlns:a16="http://schemas.microsoft.com/office/drawing/2014/main" id="{D581BAC7-0B77-4E87-B14D-D2C077FEEDC5}"/>
              </a:ext>
            </a:extLst>
          </p:cNvPr>
          <p:cNvGrpSpPr/>
          <p:nvPr/>
        </p:nvGrpSpPr>
        <p:grpSpPr>
          <a:xfrm>
            <a:off x="3671552" y="2015424"/>
            <a:ext cx="2912135" cy="2863395"/>
            <a:chOff x="3311476" y="1587489"/>
            <a:chExt cx="2562895" cy="2520000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4E8E10E0-AD0D-4950-AF26-F853B74831FA}"/>
                </a:ext>
              </a:extLst>
            </p:cNvPr>
            <p:cNvSpPr/>
            <p:nvPr/>
          </p:nvSpPr>
          <p:spPr>
            <a:xfrm>
              <a:off x="3311476" y="1587489"/>
              <a:ext cx="2520000" cy="2520000"/>
            </a:xfrm>
            <a:prstGeom prst="ellipse">
              <a:avLst/>
            </a:prstGeom>
            <a:solidFill>
              <a:srgbClr val="3D9EB9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9" name="Textfeld 8">
              <a:extLst>
                <a:ext uri="{FF2B5EF4-FFF2-40B4-BE49-F238E27FC236}">
                  <a16:creationId xmlns:a16="http://schemas.microsoft.com/office/drawing/2014/main" id="{894B27D2-C589-4A6A-A678-873A3B628019}"/>
                </a:ext>
              </a:extLst>
            </p:cNvPr>
            <p:cNvSpPr txBox="1"/>
            <p:nvPr/>
          </p:nvSpPr>
          <p:spPr>
            <a:xfrm>
              <a:off x="3374848" y="2266178"/>
              <a:ext cx="2499523" cy="5146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b="1" dirty="0">
                  <a:solidFill>
                    <a:srgbClr val="6F6F6F"/>
                  </a:solidFill>
                  <a:latin typeface="DIN Offc" panose="020B0504020101010102" pitchFamily="34" charset="0"/>
                </a:rPr>
                <a:t>19 </a:t>
              </a:r>
              <a:r>
                <a:rPr lang="ru-RU" sz="1600" b="1" dirty="0">
                  <a:solidFill>
                    <a:srgbClr val="6F6F6F"/>
                  </a:solidFill>
                  <a:latin typeface="DIN Offc" panose="020B0504020101010102" pitchFamily="34" charset="0"/>
                </a:rPr>
                <a:t>основных тематических направлений </a:t>
              </a:r>
              <a:r>
                <a:rPr lang="ru-RU" sz="1600" b="1" dirty="0" smtClean="0">
                  <a:solidFill>
                    <a:srgbClr val="6F6F6F"/>
                  </a:solidFill>
                  <a:latin typeface="DIN Offc" panose="020B0504020101010102" pitchFamily="34" charset="0"/>
                </a:rPr>
                <a:t>СУР СРВ</a:t>
              </a:r>
              <a:endParaRPr lang="de-DE" sz="1600" b="1" dirty="0">
                <a:solidFill>
                  <a:srgbClr val="6F6F6F"/>
                </a:solidFill>
                <a:latin typeface="DIN Offc" panose="020B0504020101010102" pitchFamily="34" charset="0"/>
              </a:endParaRPr>
            </a:p>
          </p:txBody>
        </p:sp>
      </p:grpSp>
      <p:grpSp>
        <p:nvGrpSpPr>
          <p:cNvPr id="13" name="Gruppieren 12">
            <a:extLst>
              <a:ext uri="{FF2B5EF4-FFF2-40B4-BE49-F238E27FC236}">
                <a16:creationId xmlns:a16="http://schemas.microsoft.com/office/drawing/2014/main" id="{F94AB168-9FE5-4875-B386-7600D4D938FC}"/>
              </a:ext>
            </a:extLst>
          </p:cNvPr>
          <p:cNvGrpSpPr/>
          <p:nvPr/>
        </p:nvGrpSpPr>
        <p:grpSpPr>
          <a:xfrm>
            <a:off x="2465943" y="2236764"/>
            <a:ext cx="1622762" cy="1431697"/>
            <a:chOff x="2120044" y="1806518"/>
            <a:chExt cx="1428151" cy="1260000"/>
          </a:xfrm>
        </p:grpSpPr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0B4A1ECD-7613-49AD-888E-5E8435027DDC}"/>
                </a:ext>
              </a:extLst>
            </p:cNvPr>
            <p:cNvSpPr/>
            <p:nvPr/>
          </p:nvSpPr>
          <p:spPr>
            <a:xfrm>
              <a:off x="2189154" y="1806518"/>
              <a:ext cx="1260000" cy="1260000"/>
            </a:xfrm>
            <a:prstGeom prst="ellipse">
              <a:avLst/>
            </a:prstGeom>
            <a:solidFill>
              <a:srgbClr val="3D9EB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5" name="Textfeld 14">
              <a:extLst>
                <a:ext uri="{FF2B5EF4-FFF2-40B4-BE49-F238E27FC236}">
                  <a16:creationId xmlns:a16="http://schemas.microsoft.com/office/drawing/2014/main" id="{E0412BFF-3763-45D9-90FF-97E07409D7F1}"/>
                </a:ext>
              </a:extLst>
            </p:cNvPr>
            <p:cNvSpPr txBox="1"/>
            <p:nvPr/>
          </p:nvSpPr>
          <p:spPr>
            <a:xfrm>
              <a:off x="2120044" y="2175820"/>
              <a:ext cx="1428151" cy="65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Экономическая деятельность на принципах УР</a:t>
              </a:r>
              <a:endParaRPr lang="de-DE" sz="140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</p:grpSp>
      <p:grpSp>
        <p:nvGrpSpPr>
          <p:cNvPr id="16" name="Gruppieren 15">
            <a:extLst>
              <a:ext uri="{FF2B5EF4-FFF2-40B4-BE49-F238E27FC236}">
                <a16:creationId xmlns:a16="http://schemas.microsoft.com/office/drawing/2014/main" id="{04864292-0B6B-4845-8E4F-0BFE3814E9EE}"/>
              </a:ext>
            </a:extLst>
          </p:cNvPr>
          <p:cNvGrpSpPr/>
          <p:nvPr/>
        </p:nvGrpSpPr>
        <p:grpSpPr>
          <a:xfrm>
            <a:off x="6112937" y="2874627"/>
            <a:ext cx="1622762" cy="1431697"/>
            <a:chOff x="5455388" y="2225428"/>
            <a:chExt cx="1428151" cy="1260000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5A24B186-7932-4459-8EC7-CD449F3D7DA0}"/>
                </a:ext>
              </a:extLst>
            </p:cNvPr>
            <p:cNvSpPr/>
            <p:nvPr/>
          </p:nvSpPr>
          <p:spPr>
            <a:xfrm>
              <a:off x="5560945" y="2225428"/>
              <a:ext cx="1260000" cy="1260000"/>
            </a:xfrm>
            <a:prstGeom prst="ellipse">
              <a:avLst/>
            </a:prstGeom>
            <a:solidFill>
              <a:srgbClr val="3D9EB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Textfeld 17">
              <a:extLst>
                <a:ext uri="{FF2B5EF4-FFF2-40B4-BE49-F238E27FC236}">
                  <a16:creationId xmlns:a16="http://schemas.microsoft.com/office/drawing/2014/main" id="{6D081A5A-743B-4604-865E-F3BD785C3C06}"/>
                </a:ext>
              </a:extLst>
            </p:cNvPr>
            <p:cNvSpPr txBox="1"/>
            <p:nvPr/>
          </p:nvSpPr>
          <p:spPr>
            <a:xfrm>
              <a:off x="5455388" y="2494952"/>
              <a:ext cx="1428151" cy="65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Защита природных ресурсов</a:t>
              </a:r>
              <a:endParaRPr lang="de-DE" sz="140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</p:grpSp>
      <p:grpSp>
        <p:nvGrpSpPr>
          <p:cNvPr id="19" name="Gruppieren 18">
            <a:extLst>
              <a:ext uri="{FF2B5EF4-FFF2-40B4-BE49-F238E27FC236}">
                <a16:creationId xmlns:a16="http://schemas.microsoft.com/office/drawing/2014/main" id="{994473BE-3E14-42A3-8C08-9C4A29E737A6}"/>
              </a:ext>
            </a:extLst>
          </p:cNvPr>
          <p:cNvGrpSpPr/>
          <p:nvPr/>
        </p:nvGrpSpPr>
        <p:grpSpPr>
          <a:xfrm>
            <a:off x="5948447" y="3975292"/>
            <a:ext cx="1622762" cy="1431697"/>
            <a:chOff x="5890066" y="3266136"/>
            <a:chExt cx="1428151" cy="1260000"/>
          </a:xfrm>
        </p:grpSpPr>
        <p:sp>
          <p:nvSpPr>
            <p:cNvPr id="20" name="Ellipse 19">
              <a:extLst>
                <a:ext uri="{FF2B5EF4-FFF2-40B4-BE49-F238E27FC236}">
                  <a16:creationId xmlns:a16="http://schemas.microsoft.com/office/drawing/2014/main" id="{0C971197-D684-4005-A462-D6A7B29FBFE8}"/>
                </a:ext>
              </a:extLst>
            </p:cNvPr>
            <p:cNvSpPr/>
            <p:nvPr/>
          </p:nvSpPr>
          <p:spPr>
            <a:xfrm>
              <a:off x="5974142" y="3266136"/>
              <a:ext cx="1260000" cy="1260000"/>
            </a:xfrm>
            <a:prstGeom prst="ellipse">
              <a:avLst/>
            </a:prstGeom>
            <a:solidFill>
              <a:srgbClr val="3D9EB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Textfeld 20">
              <a:extLst>
                <a:ext uri="{FF2B5EF4-FFF2-40B4-BE49-F238E27FC236}">
                  <a16:creationId xmlns:a16="http://schemas.microsoft.com/office/drawing/2014/main" id="{C604B5EF-6882-4647-ACEE-99D6D031E505}"/>
                </a:ext>
              </a:extLst>
            </p:cNvPr>
            <p:cNvSpPr txBox="1"/>
            <p:nvPr/>
          </p:nvSpPr>
          <p:spPr>
            <a:xfrm>
              <a:off x="5890066" y="3615493"/>
              <a:ext cx="1428151" cy="270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Земледелие</a:t>
              </a:r>
              <a:endParaRPr lang="de-DE" sz="140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</p:grpSp>
      <p:grpSp>
        <p:nvGrpSpPr>
          <p:cNvPr id="25" name="Gruppieren 24">
            <a:extLst>
              <a:ext uri="{FF2B5EF4-FFF2-40B4-BE49-F238E27FC236}">
                <a16:creationId xmlns:a16="http://schemas.microsoft.com/office/drawing/2014/main" id="{6440EE0C-E6DF-4237-9041-BAFB73CE276E}"/>
              </a:ext>
            </a:extLst>
          </p:cNvPr>
          <p:cNvGrpSpPr/>
          <p:nvPr/>
        </p:nvGrpSpPr>
        <p:grpSpPr>
          <a:xfrm>
            <a:off x="3488175" y="4270105"/>
            <a:ext cx="1622762" cy="1431697"/>
            <a:chOff x="3466153" y="3615493"/>
            <a:chExt cx="1428151" cy="1260000"/>
          </a:xfrm>
        </p:grpSpPr>
        <p:sp>
          <p:nvSpPr>
            <p:cNvPr id="26" name="Ellipse 25">
              <a:extLst>
                <a:ext uri="{FF2B5EF4-FFF2-40B4-BE49-F238E27FC236}">
                  <a16:creationId xmlns:a16="http://schemas.microsoft.com/office/drawing/2014/main" id="{DF88B74C-5198-4241-88DF-02284AE8BC6D}"/>
                </a:ext>
              </a:extLst>
            </p:cNvPr>
            <p:cNvSpPr/>
            <p:nvPr/>
          </p:nvSpPr>
          <p:spPr>
            <a:xfrm>
              <a:off x="3539573" y="3615493"/>
              <a:ext cx="1260000" cy="1260000"/>
            </a:xfrm>
            <a:prstGeom prst="ellipse">
              <a:avLst/>
            </a:prstGeom>
            <a:solidFill>
              <a:srgbClr val="3D9EB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7" name="Textfeld 26">
              <a:extLst>
                <a:ext uri="{FF2B5EF4-FFF2-40B4-BE49-F238E27FC236}">
                  <a16:creationId xmlns:a16="http://schemas.microsoft.com/office/drawing/2014/main" id="{DF123142-2FD1-495F-964E-3243D738BA0E}"/>
                </a:ext>
              </a:extLst>
            </p:cNvPr>
            <p:cNvSpPr txBox="1"/>
            <p:nvPr/>
          </p:nvSpPr>
          <p:spPr>
            <a:xfrm>
              <a:off x="3466153" y="3830636"/>
              <a:ext cx="1428151" cy="568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Устойчивое развитие городов и микрорайонов</a:t>
              </a:r>
              <a:endParaRPr lang="de-DE" sz="120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</p:grpSp>
      <p:grpSp>
        <p:nvGrpSpPr>
          <p:cNvPr id="31" name="Gruppieren 30">
            <a:extLst>
              <a:ext uri="{FF2B5EF4-FFF2-40B4-BE49-F238E27FC236}">
                <a16:creationId xmlns:a16="http://schemas.microsoft.com/office/drawing/2014/main" id="{4F9F04E1-31D3-4743-ABEB-CD2565248E12}"/>
              </a:ext>
            </a:extLst>
          </p:cNvPr>
          <p:cNvGrpSpPr/>
          <p:nvPr/>
        </p:nvGrpSpPr>
        <p:grpSpPr>
          <a:xfrm>
            <a:off x="2277938" y="4321422"/>
            <a:ext cx="1622762" cy="1431697"/>
            <a:chOff x="1843688" y="3494234"/>
            <a:chExt cx="1428151" cy="1260000"/>
          </a:xfrm>
        </p:grpSpPr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28FCB1A5-1643-4E47-8A2A-95A4DCD86288}"/>
                </a:ext>
              </a:extLst>
            </p:cNvPr>
            <p:cNvSpPr/>
            <p:nvPr/>
          </p:nvSpPr>
          <p:spPr>
            <a:xfrm>
              <a:off x="1908810" y="3494234"/>
              <a:ext cx="1260000" cy="1260000"/>
            </a:xfrm>
            <a:prstGeom prst="ellipse">
              <a:avLst/>
            </a:prstGeom>
            <a:solidFill>
              <a:srgbClr val="3D9EB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3" name="Textfeld 32">
              <a:extLst>
                <a:ext uri="{FF2B5EF4-FFF2-40B4-BE49-F238E27FC236}">
                  <a16:creationId xmlns:a16="http://schemas.microsoft.com/office/drawing/2014/main" id="{1A7B136A-080E-45E9-85E9-C5AD36F206EB}"/>
                </a:ext>
              </a:extLst>
            </p:cNvPr>
            <p:cNvSpPr txBox="1"/>
            <p:nvPr/>
          </p:nvSpPr>
          <p:spPr>
            <a:xfrm>
              <a:off x="1843688" y="3862391"/>
              <a:ext cx="1428151" cy="460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Устойчивая мобильность</a:t>
              </a:r>
              <a:endParaRPr lang="de-DE" sz="140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</p:grpSp>
      <p:grpSp>
        <p:nvGrpSpPr>
          <p:cNvPr id="34" name="Gruppieren 33">
            <a:extLst>
              <a:ext uri="{FF2B5EF4-FFF2-40B4-BE49-F238E27FC236}">
                <a16:creationId xmlns:a16="http://schemas.microsoft.com/office/drawing/2014/main" id="{414C2E58-F3E2-4521-BD18-B31BBCE34039}"/>
              </a:ext>
            </a:extLst>
          </p:cNvPr>
          <p:cNvGrpSpPr/>
          <p:nvPr/>
        </p:nvGrpSpPr>
        <p:grpSpPr>
          <a:xfrm>
            <a:off x="5664660" y="1750595"/>
            <a:ext cx="1732733" cy="1431697"/>
            <a:chOff x="5374146" y="1213543"/>
            <a:chExt cx="1524934" cy="1260000"/>
          </a:xfrm>
        </p:grpSpPr>
        <p:sp>
          <p:nvSpPr>
            <p:cNvPr id="35" name="Ellipse 34">
              <a:extLst>
                <a:ext uri="{FF2B5EF4-FFF2-40B4-BE49-F238E27FC236}">
                  <a16:creationId xmlns:a16="http://schemas.microsoft.com/office/drawing/2014/main" id="{B61C6C96-2BDE-4E9D-A889-7F3B37BEFE61}"/>
                </a:ext>
              </a:extLst>
            </p:cNvPr>
            <p:cNvSpPr/>
            <p:nvPr/>
          </p:nvSpPr>
          <p:spPr>
            <a:xfrm>
              <a:off x="5374146" y="1213543"/>
              <a:ext cx="1260000" cy="1260000"/>
            </a:xfrm>
            <a:prstGeom prst="ellipse">
              <a:avLst/>
            </a:prstGeom>
            <a:solidFill>
              <a:srgbClr val="3D9EB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6" name="Textfeld 35">
              <a:extLst>
                <a:ext uri="{FF2B5EF4-FFF2-40B4-BE49-F238E27FC236}">
                  <a16:creationId xmlns:a16="http://schemas.microsoft.com/office/drawing/2014/main" id="{023E894C-E7A2-478C-9F57-4CEE54B0376B}"/>
                </a:ext>
              </a:extLst>
            </p:cNvPr>
            <p:cNvSpPr txBox="1"/>
            <p:nvPr/>
          </p:nvSpPr>
          <p:spPr>
            <a:xfrm>
              <a:off x="5470929" y="1445114"/>
              <a:ext cx="1428151" cy="65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Устойчивая финансовая политика</a:t>
              </a:r>
              <a:endParaRPr lang="de-DE" sz="140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</p:grpSp>
      <p:grpSp>
        <p:nvGrpSpPr>
          <p:cNvPr id="37" name="Gruppieren 36">
            <a:extLst>
              <a:ext uri="{FF2B5EF4-FFF2-40B4-BE49-F238E27FC236}">
                <a16:creationId xmlns:a16="http://schemas.microsoft.com/office/drawing/2014/main" id="{BCE24123-9C4A-4E07-926B-4785F0EA6543}"/>
              </a:ext>
            </a:extLst>
          </p:cNvPr>
          <p:cNvGrpSpPr/>
          <p:nvPr/>
        </p:nvGrpSpPr>
        <p:grpSpPr>
          <a:xfrm>
            <a:off x="465723" y="2517005"/>
            <a:ext cx="1622762" cy="1431697"/>
            <a:chOff x="959174" y="1799616"/>
            <a:chExt cx="1428151" cy="1260000"/>
          </a:xfrm>
        </p:grpSpPr>
        <p:sp>
          <p:nvSpPr>
            <p:cNvPr id="38" name="Ellipse 37">
              <a:extLst>
                <a:ext uri="{FF2B5EF4-FFF2-40B4-BE49-F238E27FC236}">
                  <a16:creationId xmlns:a16="http://schemas.microsoft.com/office/drawing/2014/main" id="{49CF262C-CB45-482E-9363-AB7B4F2702E4}"/>
                </a:ext>
              </a:extLst>
            </p:cNvPr>
            <p:cNvSpPr/>
            <p:nvPr/>
          </p:nvSpPr>
          <p:spPr>
            <a:xfrm>
              <a:off x="1050564" y="1799616"/>
              <a:ext cx="1260000" cy="1260000"/>
            </a:xfrm>
            <a:prstGeom prst="ellipse">
              <a:avLst/>
            </a:prstGeom>
            <a:solidFill>
              <a:srgbClr val="3D9EB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9" name="Textfeld 38">
              <a:extLst>
                <a:ext uri="{FF2B5EF4-FFF2-40B4-BE49-F238E27FC236}">
                  <a16:creationId xmlns:a16="http://schemas.microsoft.com/office/drawing/2014/main" id="{8F411F4C-AEFB-4CBA-BD49-D66E34AFAC79}"/>
                </a:ext>
              </a:extLst>
            </p:cNvPr>
            <p:cNvSpPr txBox="1"/>
            <p:nvPr/>
          </p:nvSpPr>
          <p:spPr>
            <a:xfrm>
              <a:off x="959174" y="2167782"/>
              <a:ext cx="1428151" cy="65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Хорошая работа</a:t>
              </a:r>
              <a:r>
                <a:rPr lang="de-DE" sz="14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– </a:t>
              </a:r>
              <a:r>
                <a:rPr lang="ru-RU" sz="14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справедливая работа</a:t>
              </a:r>
              <a:endParaRPr lang="de-DE" sz="140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</p:grpSp>
      <p:grpSp>
        <p:nvGrpSpPr>
          <p:cNvPr id="40" name="Gruppieren 39">
            <a:extLst>
              <a:ext uri="{FF2B5EF4-FFF2-40B4-BE49-F238E27FC236}">
                <a16:creationId xmlns:a16="http://schemas.microsoft.com/office/drawing/2014/main" id="{1284B8F8-87BB-44F5-80F6-024ED6BB1420}"/>
              </a:ext>
            </a:extLst>
          </p:cNvPr>
          <p:cNvGrpSpPr/>
          <p:nvPr/>
        </p:nvGrpSpPr>
        <p:grpSpPr>
          <a:xfrm>
            <a:off x="4835372" y="4301365"/>
            <a:ext cx="1737835" cy="1431697"/>
            <a:chOff x="4685525" y="3494763"/>
            <a:chExt cx="1529424" cy="1260000"/>
          </a:xfrm>
        </p:grpSpPr>
        <p:sp>
          <p:nvSpPr>
            <p:cNvPr id="41" name="Ellipse 40">
              <a:extLst>
                <a:ext uri="{FF2B5EF4-FFF2-40B4-BE49-F238E27FC236}">
                  <a16:creationId xmlns:a16="http://schemas.microsoft.com/office/drawing/2014/main" id="{BD186693-CB9F-44C2-B829-A57D30BF35D3}"/>
                </a:ext>
              </a:extLst>
            </p:cNvPr>
            <p:cNvSpPr/>
            <p:nvPr/>
          </p:nvSpPr>
          <p:spPr>
            <a:xfrm>
              <a:off x="4685525" y="3494763"/>
              <a:ext cx="1260000" cy="1260000"/>
            </a:xfrm>
            <a:prstGeom prst="ellipse">
              <a:avLst/>
            </a:prstGeom>
            <a:solidFill>
              <a:srgbClr val="3D9EB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2" name="Textfeld 41">
              <a:extLst>
                <a:ext uri="{FF2B5EF4-FFF2-40B4-BE49-F238E27FC236}">
                  <a16:creationId xmlns:a16="http://schemas.microsoft.com/office/drawing/2014/main" id="{C1698531-EE25-41E3-9FF0-76BCF6605710}"/>
                </a:ext>
              </a:extLst>
            </p:cNvPr>
            <p:cNvSpPr txBox="1"/>
            <p:nvPr/>
          </p:nvSpPr>
          <p:spPr>
            <a:xfrm>
              <a:off x="4786798" y="3969460"/>
              <a:ext cx="1428151" cy="270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Здоровье</a:t>
              </a:r>
              <a:endParaRPr lang="de-DE" sz="140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</p:grpSp>
      <p:grpSp>
        <p:nvGrpSpPr>
          <p:cNvPr id="43" name="Gruppieren 42">
            <a:extLst>
              <a:ext uri="{FF2B5EF4-FFF2-40B4-BE49-F238E27FC236}">
                <a16:creationId xmlns:a16="http://schemas.microsoft.com/office/drawing/2014/main" id="{955EFDDE-6FF6-4D57-B906-AD467B13DF99}"/>
              </a:ext>
            </a:extLst>
          </p:cNvPr>
          <p:cNvGrpSpPr/>
          <p:nvPr/>
        </p:nvGrpSpPr>
        <p:grpSpPr>
          <a:xfrm>
            <a:off x="7643154" y="1299576"/>
            <a:ext cx="1622762" cy="1429770"/>
            <a:chOff x="7092274" y="965428"/>
            <a:chExt cx="1428151" cy="1260000"/>
          </a:xfrm>
        </p:grpSpPr>
        <p:sp>
          <p:nvSpPr>
            <p:cNvPr id="44" name="Ellipse 43">
              <a:extLst>
                <a:ext uri="{FF2B5EF4-FFF2-40B4-BE49-F238E27FC236}">
                  <a16:creationId xmlns:a16="http://schemas.microsoft.com/office/drawing/2014/main" id="{F44F81C7-786D-4DFA-B232-173C6977BD72}"/>
                </a:ext>
              </a:extLst>
            </p:cNvPr>
            <p:cNvSpPr/>
            <p:nvPr/>
          </p:nvSpPr>
          <p:spPr>
            <a:xfrm>
              <a:off x="7188945" y="965428"/>
              <a:ext cx="1260000" cy="1260000"/>
            </a:xfrm>
            <a:prstGeom prst="ellipse">
              <a:avLst/>
            </a:prstGeom>
            <a:solidFill>
              <a:srgbClr val="3D9EB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5" name="Textfeld 44">
              <a:extLst>
                <a:ext uri="{FF2B5EF4-FFF2-40B4-BE49-F238E27FC236}">
                  <a16:creationId xmlns:a16="http://schemas.microsoft.com/office/drawing/2014/main" id="{1605DB8E-4B82-4A49-A12F-D415A13D9088}"/>
                </a:ext>
              </a:extLst>
            </p:cNvPr>
            <p:cNvSpPr txBox="1"/>
            <p:nvPr/>
          </p:nvSpPr>
          <p:spPr>
            <a:xfrm>
              <a:off x="7092274" y="1298549"/>
              <a:ext cx="1428151" cy="568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Мировая политика</a:t>
              </a:r>
              <a:r>
                <a:rPr lang="de-DE" sz="12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/ </a:t>
              </a:r>
              <a:r>
                <a:rPr lang="ru-RU" sz="1200" b="1" dirty="0" err="1">
                  <a:solidFill>
                    <a:schemeClr val="bg1"/>
                  </a:solidFill>
                  <a:latin typeface="DIN Offc" panose="020B0504020101010102" pitchFamily="34" charset="0"/>
                </a:rPr>
                <a:t>европ</a:t>
              </a:r>
              <a:r>
                <a:rPr lang="ru-RU" sz="12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. и </a:t>
              </a:r>
              <a:r>
                <a:rPr lang="ru-RU" sz="1200" b="1" dirty="0" err="1">
                  <a:solidFill>
                    <a:schemeClr val="bg1"/>
                  </a:solidFill>
                  <a:latin typeface="DIN Offc" panose="020B0504020101010102" pitchFamily="34" charset="0"/>
                </a:rPr>
                <a:t>междун</a:t>
              </a:r>
              <a:r>
                <a:rPr lang="ru-RU" sz="12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. уровень</a:t>
              </a:r>
              <a:endParaRPr lang="de-DE" sz="120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</p:grpSp>
      <p:grpSp>
        <p:nvGrpSpPr>
          <p:cNvPr id="46" name="Gruppieren 45">
            <a:extLst>
              <a:ext uri="{FF2B5EF4-FFF2-40B4-BE49-F238E27FC236}">
                <a16:creationId xmlns:a16="http://schemas.microsoft.com/office/drawing/2014/main" id="{957C5E25-4B67-4795-93BF-EAF6931E4D9C}"/>
              </a:ext>
            </a:extLst>
          </p:cNvPr>
          <p:cNvGrpSpPr/>
          <p:nvPr/>
        </p:nvGrpSpPr>
        <p:grpSpPr>
          <a:xfrm>
            <a:off x="663899" y="1337616"/>
            <a:ext cx="1885880" cy="1431697"/>
            <a:chOff x="277898" y="1218630"/>
            <a:chExt cx="1659714" cy="1260000"/>
          </a:xfrm>
        </p:grpSpPr>
        <p:sp>
          <p:nvSpPr>
            <p:cNvPr id="47" name="Ellipse 46">
              <a:extLst>
                <a:ext uri="{FF2B5EF4-FFF2-40B4-BE49-F238E27FC236}">
                  <a16:creationId xmlns:a16="http://schemas.microsoft.com/office/drawing/2014/main" id="{529DAEE2-B622-4553-9DFE-12054B09905F}"/>
                </a:ext>
              </a:extLst>
            </p:cNvPr>
            <p:cNvSpPr/>
            <p:nvPr/>
          </p:nvSpPr>
          <p:spPr>
            <a:xfrm>
              <a:off x="277898" y="1218630"/>
              <a:ext cx="1260000" cy="1260000"/>
            </a:xfrm>
            <a:prstGeom prst="ellipse">
              <a:avLst/>
            </a:prstGeom>
            <a:solidFill>
              <a:srgbClr val="3D9EB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48" name="Textfeld 47">
              <a:extLst>
                <a:ext uri="{FF2B5EF4-FFF2-40B4-BE49-F238E27FC236}">
                  <a16:creationId xmlns:a16="http://schemas.microsoft.com/office/drawing/2014/main" id="{4DAA0F76-11AF-4C75-A89E-68C52CC03DD4}"/>
                </a:ext>
              </a:extLst>
            </p:cNvPr>
            <p:cNvSpPr txBox="1"/>
            <p:nvPr/>
          </p:nvSpPr>
          <p:spPr>
            <a:xfrm>
              <a:off x="372620" y="1497537"/>
              <a:ext cx="1564992" cy="460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Гендерное равенство</a:t>
              </a:r>
              <a:endParaRPr lang="de-DE" sz="140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</p:grpSp>
      <p:grpSp>
        <p:nvGrpSpPr>
          <p:cNvPr id="49" name="Gruppieren 48">
            <a:extLst>
              <a:ext uri="{FF2B5EF4-FFF2-40B4-BE49-F238E27FC236}">
                <a16:creationId xmlns:a16="http://schemas.microsoft.com/office/drawing/2014/main" id="{31F9D912-7B5B-49EC-BB6B-3EDA6DE969FD}"/>
              </a:ext>
            </a:extLst>
          </p:cNvPr>
          <p:cNvGrpSpPr/>
          <p:nvPr/>
        </p:nvGrpSpPr>
        <p:grpSpPr>
          <a:xfrm>
            <a:off x="1522580" y="3340792"/>
            <a:ext cx="1445915" cy="1431697"/>
            <a:chOff x="1190872" y="2872192"/>
            <a:chExt cx="1272513" cy="1260000"/>
          </a:xfrm>
        </p:grpSpPr>
        <p:sp>
          <p:nvSpPr>
            <p:cNvPr id="50" name="Ellipse 49">
              <a:extLst>
                <a:ext uri="{FF2B5EF4-FFF2-40B4-BE49-F238E27FC236}">
                  <a16:creationId xmlns:a16="http://schemas.microsoft.com/office/drawing/2014/main" id="{9CBEEFCF-1E4C-4721-A362-5109CD8FEC6B}"/>
                </a:ext>
              </a:extLst>
            </p:cNvPr>
            <p:cNvSpPr/>
            <p:nvPr/>
          </p:nvSpPr>
          <p:spPr>
            <a:xfrm>
              <a:off x="1190872" y="2872192"/>
              <a:ext cx="1260000" cy="1260000"/>
            </a:xfrm>
            <a:prstGeom prst="ellipse">
              <a:avLst/>
            </a:prstGeom>
            <a:solidFill>
              <a:srgbClr val="3D9EB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1" name="Textfeld 50">
              <a:extLst>
                <a:ext uri="{FF2B5EF4-FFF2-40B4-BE49-F238E27FC236}">
                  <a16:creationId xmlns:a16="http://schemas.microsoft.com/office/drawing/2014/main" id="{68C3E313-8714-4B7B-9DC0-509B323E3748}"/>
                </a:ext>
              </a:extLst>
            </p:cNvPr>
            <p:cNvSpPr txBox="1"/>
            <p:nvPr/>
          </p:nvSpPr>
          <p:spPr>
            <a:xfrm>
              <a:off x="1206215" y="3181216"/>
              <a:ext cx="1257170" cy="528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Устойчивое </a:t>
              </a:r>
              <a:r>
                <a:rPr lang="ru-RU" sz="1100" b="1" dirty="0" smtClean="0">
                  <a:solidFill>
                    <a:schemeClr val="bg1"/>
                  </a:solidFill>
                  <a:latin typeface="DIN Offc" panose="020B0504020101010102" pitchFamily="34" charset="0"/>
                </a:rPr>
                <a:t>развитие</a:t>
              </a:r>
              <a:br>
                <a:rPr lang="ru-RU" sz="1100" b="1" dirty="0" smtClean="0">
                  <a:solidFill>
                    <a:schemeClr val="bg1"/>
                  </a:solidFill>
                  <a:latin typeface="DIN Offc" panose="020B0504020101010102" pitchFamily="34" charset="0"/>
                </a:rPr>
              </a:br>
              <a:r>
                <a:rPr lang="ru-RU" sz="1100" b="1" dirty="0" smtClean="0">
                  <a:solidFill>
                    <a:schemeClr val="bg1"/>
                  </a:solidFill>
                  <a:latin typeface="DIN Offc" panose="020B0504020101010102" pitchFamily="34" charset="0"/>
                </a:rPr>
                <a:t>на </a:t>
              </a:r>
              <a:r>
                <a:rPr lang="ru-RU" sz="11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местном </a:t>
              </a:r>
              <a:r>
                <a:rPr lang="ru-RU" sz="1100" b="1" dirty="0" smtClean="0">
                  <a:solidFill>
                    <a:schemeClr val="bg1"/>
                  </a:solidFill>
                  <a:latin typeface="DIN Offc" panose="020B0504020101010102" pitchFamily="34" charset="0"/>
                </a:rPr>
                <a:t>уровне</a:t>
              </a:r>
              <a:br>
                <a:rPr lang="ru-RU" sz="1100" b="1" dirty="0" smtClean="0">
                  <a:solidFill>
                    <a:schemeClr val="bg1"/>
                  </a:solidFill>
                  <a:latin typeface="DIN Offc" panose="020B0504020101010102" pitchFamily="34" charset="0"/>
                </a:rPr>
              </a:br>
              <a:r>
                <a:rPr lang="de-DE" sz="1100" b="1" dirty="0" smtClean="0">
                  <a:solidFill>
                    <a:schemeClr val="bg1"/>
                  </a:solidFill>
                  <a:latin typeface="DIN Offc" panose="020B0504020101010102" pitchFamily="34" charset="0"/>
                </a:rPr>
                <a:t>(</a:t>
              </a:r>
              <a:r>
                <a:rPr lang="ru-RU" sz="11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местные СУР</a:t>
              </a:r>
              <a:r>
                <a:rPr lang="de-DE" sz="11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)</a:t>
              </a:r>
            </a:p>
          </p:txBody>
        </p:sp>
      </p:grpSp>
      <p:grpSp>
        <p:nvGrpSpPr>
          <p:cNvPr id="52" name="Gruppieren 51">
            <a:extLst>
              <a:ext uri="{FF2B5EF4-FFF2-40B4-BE49-F238E27FC236}">
                <a16:creationId xmlns:a16="http://schemas.microsoft.com/office/drawing/2014/main" id="{2B20D412-9A15-4286-8ACD-8AF3CE5BD7F4}"/>
              </a:ext>
            </a:extLst>
          </p:cNvPr>
          <p:cNvGrpSpPr/>
          <p:nvPr/>
        </p:nvGrpSpPr>
        <p:grpSpPr>
          <a:xfrm>
            <a:off x="485230" y="3857333"/>
            <a:ext cx="1828989" cy="1431697"/>
            <a:chOff x="425108" y="3597680"/>
            <a:chExt cx="1609646" cy="1260000"/>
          </a:xfrm>
        </p:grpSpPr>
        <p:sp>
          <p:nvSpPr>
            <p:cNvPr id="53" name="Ellipse 52">
              <a:extLst>
                <a:ext uri="{FF2B5EF4-FFF2-40B4-BE49-F238E27FC236}">
                  <a16:creationId xmlns:a16="http://schemas.microsoft.com/office/drawing/2014/main" id="{AA907B5D-B896-4A5F-963D-D62525265025}"/>
                </a:ext>
              </a:extLst>
            </p:cNvPr>
            <p:cNvSpPr/>
            <p:nvPr/>
          </p:nvSpPr>
          <p:spPr>
            <a:xfrm>
              <a:off x="425108" y="3597680"/>
              <a:ext cx="1260000" cy="1260000"/>
            </a:xfrm>
            <a:prstGeom prst="ellipse">
              <a:avLst/>
            </a:prstGeom>
            <a:solidFill>
              <a:srgbClr val="3D9EB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4" name="Textfeld 53">
              <a:extLst>
                <a:ext uri="{FF2B5EF4-FFF2-40B4-BE49-F238E27FC236}">
                  <a16:creationId xmlns:a16="http://schemas.microsoft.com/office/drawing/2014/main" id="{AB3500CB-F4CC-4491-B789-6458A48AACD9}"/>
                </a:ext>
              </a:extLst>
            </p:cNvPr>
            <p:cNvSpPr txBox="1"/>
            <p:nvPr/>
          </p:nvSpPr>
          <p:spPr>
            <a:xfrm>
              <a:off x="606603" y="4044349"/>
              <a:ext cx="1428151" cy="2708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Инклюзия</a:t>
              </a:r>
              <a:endParaRPr lang="de-DE" sz="140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</p:grpSp>
      <p:grpSp>
        <p:nvGrpSpPr>
          <p:cNvPr id="58" name="Gruppieren 57">
            <a:extLst>
              <a:ext uri="{FF2B5EF4-FFF2-40B4-BE49-F238E27FC236}">
                <a16:creationId xmlns:a16="http://schemas.microsoft.com/office/drawing/2014/main" id="{6DD3289A-9F09-4226-B2B5-5EA1E2FF207A}"/>
              </a:ext>
            </a:extLst>
          </p:cNvPr>
          <p:cNvGrpSpPr/>
          <p:nvPr/>
        </p:nvGrpSpPr>
        <p:grpSpPr>
          <a:xfrm>
            <a:off x="6760138" y="1904558"/>
            <a:ext cx="1622762" cy="1431697"/>
            <a:chOff x="6359460" y="1578501"/>
            <a:chExt cx="1428151" cy="1260000"/>
          </a:xfrm>
        </p:grpSpPr>
        <p:sp>
          <p:nvSpPr>
            <p:cNvPr id="59" name="Ellipse 58">
              <a:extLst>
                <a:ext uri="{FF2B5EF4-FFF2-40B4-BE49-F238E27FC236}">
                  <a16:creationId xmlns:a16="http://schemas.microsoft.com/office/drawing/2014/main" id="{E56D2611-A319-447D-8C1F-A36DADB6F0BE}"/>
                </a:ext>
              </a:extLst>
            </p:cNvPr>
            <p:cNvSpPr/>
            <p:nvPr/>
          </p:nvSpPr>
          <p:spPr>
            <a:xfrm>
              <a:off x="6426209" y="1578501"/>
              <a:ext cx="1260000" cy="1260000"/>
            </a:xfrm>
            <a:prstGeom prst="ellipse">
              <a:avLst/>
            </a:prstGeom>
            <a:solidFill>
              <a:srgbClr val="3D9EB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60" name="Textfeld 59">
              <a:extLst>
                <a:ext uri="{FF2B5EF4-FFF2-40B4-BE49-F238E27FC236}">
                  <a16:creationId xmlns:a16="http://schemas.microsoft.com/office/drawing/2014/main" id="{F7F6269D-0885-4380-8794-0E555BD138EE}"/>
                </a:ext>
              </a:extLst>
            </p:cNvPr>
            <p:cNvSpPr txBox="1"/>
            <p:nvPr/>
          </p:nvSpPr>
          <p:spPr>
            <a:xfrm>
              <a:off x="6359460" y="1946648"/>
              <a:ext cx="1428151" cy="4604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Образование и наука</a:t>
              </a:r>
              <a:endParaRPr lang="de-DE" sz="140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</p:grpSp>
      <p:grpSp>
        <p:nvGrpSpPr>
          <p:cNvPr id="28" name="Gruppieren 27">
            <a:extLst>
              <a:ext uri="{FF2B5EF4-FFF2-40B4-BE49-F238E27FC236}">
                <a16:creationId xmlns:a16="http://schemas.microsoft.com/office/drawing/2014/main" id="{7879880A-EE15-46DB-A3B3-205D011DAA89}"/>
              </a:ext>
            </a:extLst>
          </p:cNvPr>
          <p:cNvGrpSpPr/>
          <p:nvPr/>
        </p:nvGrpSpPr>
        <p:grpSpPr>
          <a:xfrm>
            <a:off x="7362429" y="3221042"/>
            <a:ext cx="1622762" cy="1431697"/>
            <a:chOff x="6701602" y="2504045"/>
            <a:chExt cx="1428151" cy="1260000"/>
          </a:xfrm>
        </p:grpSpPr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03F3AA97-4FE9-47B3-A1D5-5FF6EB8232F4}"/>
                </a:ext>
              </a:extLst>
            </p:cNvPr>
            <p:cNvSpPr/>
            <p:nvPr/>
          </p:nvSpPr>
          <p:spPr>
            <a:xfrm>
              <a:off x="6786189" y="2504045"/>
              <a:ext cx="1260000" cy="1260000"/>
            </a:xfrm>
            <a:prstGeom prst="ellipse">
              <a:avLst/>
            </a:prstGeom>
            <a:solidFill>
              <a:srgbClr val="3D9EB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30" name="Textfeld 29">
              <a:extLst>
                <a:ext uri="{FF2B5EF4-FFF2-40B4-BE49-F238E27FC236}">
                  <a16:creationId xmlns:a16="http://schemas.microsoft.com/office/drawing/2014/main" id="{E0BDA1BA-5693-4E78-AAEA-27AFE818EA91}"/>
                </a:ext>
              </a:extLst>
            </p:cNvPr>
            <p:cNvSpPr txBox="1"/>
            <p:nvPr/>
          </p:nvSpPr>
          <p:spPr>
            <a:xfrm>
              <a:off x="6701602" y="2720377"/>
              <a:ext cx="1428151" cy="731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устойчивое потребление</a:t>
              </a:r>
              <a:r>
                <a:rPr lang="de-DE" sz="12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/ </a:t>
              </a:r>
              <a:r>
                <a:rPr lang="ru-RU" sz="12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устойчивый образ жизни</a:t>
              </a:r>
              <a:endParaRPr lang="de-DE" sz="120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</p:grpSp>
      <p:grpSp>
        <p:nvGrpSpPr>
          <p:cNvPr id="55" name="Gruppieren 54">
            <a:extLst>
              <a:ext uri="{FF2B5EF4-FFF2-40B4-BE49-F238E27FC236}">
                <a16:creationId xmlns:a16="http://schemas.microsoft.com/office/drawing/2014/main" id="{08A9199E-A343-470A-9D7F-43EDA9929E05}"/>
              </a:ext>
            </a:extLst>
          </p:cNvPr>
          <p:cNvGrpSpPr/>
          <p:nvPr/>
        </p:nvGrpSpPr>
        <p:grpSpPr>
          <a:xfrm>
            <a:off x="7920537" y="4146126"/>
            <a:ext cx="1622762" cy="1431697"/>
            <a:chOff x="7020794" y="3581152"/>
            <a:chExt cx="1428151" cy="1260000"/>
          </a:xfrm>
        </p:grpSpPr>
        <p:sp>
          <p:nvSpPr>
            <p:cNvPr id="56" name="Ellipse 55">
              <a:extLst>
                <a:ext uri="{FF2B5EF4-FFF2-40B4-BE49-F238E27FC236}">
                  <a16:creationId xmlns:a16="http://schemas.microsoft.com/office/drawing/2014/main" id="{D19F1233-A6A3-4C8B-8704-52D0D3D53894}"/>
                </a:ext>
              </a:extLst>
            </p:cNvPr>
            <p:cNvSpPr/>
            <p:nvPr/>
          </p:nvSpPr>
          <p:spPr>
            <a:xfrm>
              <a:off x="7091477" y="3581152"/>
              <a:ext cx="1260000" cy="1260000"/>
            </a:xfrm>
            <a:prstGeom prst="ellipse">
              <a:avLst/>
            </a:prstGeom>
            <a:solidFill>
              <a:srgbClr val="3D9EB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57" name="Textfeld 56">
              <a:extLst>
                <a:ext uri="{FF2B5EF4-FFF2-40B4-BE49-F238E27FC236}">
                  <a16:creationId xmlns:a16="http://schemas.microsoft.com/office/drawing/2014/main" id="{966212F2-2E11-4812-9627-3A5133676145}"/>
                </a:ext>
              </a:extLst>
            </p:cNvPr>
            <p:cNvSpPr txBox="1"/>
            <p:nvPr/>
          </p:nvSpPr>
          <p:spPr>
            <a:xfrm>
              <a:off x="7020794" y="3975807"/>
              <a:ext cx="1428151" cy="5281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Общественное участие гражданского общества</a:t>
              </a:r>
              <a:endParaRPr lang="de-DE" sz="110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</p:grpSp>
      <p:grpSp>
        <p:nvGrpSpPr>
          <p:cNvPr id="10" name="Gruppieren 9">
            <a:extLst>
              <a:ext uri="{FF2B5EF4-FFF2-40B4-BE49-F238E27FC236}">
                <a16:creationId xmlns:a16="http://schemas.microsoft.com/office/drawing/2014/main" id="{1FB1475B-2919-4822-AA69-577B4770EA5A}"/>
              </a:ext>
            </a:extLst>
          </p:cNvPr>
          <p:cNvGrpSpPr/>
          <p:nvPr/>
        </p:nvGrpSpPr>
        <p:grpSpPr>
          <a:xfrm>
            <a:off x="2765678" y="3232854"/>
            <a:ext cx="1622762" cy="1431697"/>
            <a:chOff x="2729216" y="2967680"/>
            <a:chExt cx="1428151" cy="1260000"/>
          </a:xfrm>
        </p:grpSpPr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0F26C46C-CF0C-4B7B-93C5-F72097EF3628}"/>
                </a:ext>
              </a:extLst>
            </p:cNvPr>
            <p:cNvSpPr/>
            <p:nvPr/>
          </p:nvSpPr>
          <p:spPr>
            <a:xfrm>
              <a:off x="2813292" y="2967680"/>
              <a:ext cx="1260000" cy="1260000"/>
            </a:xfrm>
            <a:prstGeom prst="ellipse">
              <a:avLst/>
            </a:prstGeom>
            <a:solidFill>
              <a:srgbClr val="3D9EB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sp>
          <p:nvSpPr>
            <p:cNvPr id="12" name="Textfeld 11">
              <a:extLst>
                <a:ext uri="{FF2B5EF4-FFF2-40B4-BE49-F238E27FC236}">
                  <a16:creationId xmlns:a16="http://schemas.microsoft.com/office/drawing/2014/main" id="{649A367D-CB15-4E1A-A222-45F00F242CFB}"/>
                </a:ext>
              </a:extLst>
            </p:cNvPr>
            <p:cNvSpPr txBox="1"/>
            <p:nvPr/>
          </p:nvSpPr>
          <p:spPr>
            <a:xfrm>
              <a:off x="2729216" y="3319542"/>
              <a:ext cx="1428151" cy="65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Защита климата</a:t>
              </a:r>
              <a:r>
                <a:rPr lang="de-DE" sz="14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/ </a:t>
              </a:r>
              <a:r>
                <a:rPr lang="ru-RU" sz="14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переход на чистую энергию</a:t>
              </a:r>
              <a:endParaRPr lang="de-DE" sz="140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</p:grpSp>
      <p:grpSp>
        <p:nvGrpSpPr>
          <p:cNvPr id="22" name="Gruppieren 21">
            <a:extLst>
              <a:ext uri="{FF2B5EF4-FFF2-40B4-BE49-F238E27FC236}">
                <a16:creationId xmlns:a16="http://schemas.microsoft.com/office/drawing/2014/main" id="{8CF57842-6AA7-4D54-89A1-1B168EEB2BC6}"/>
              </a:ext>
            </a:extLst>
          </p:cNvPr>
          <p:cNvGrpSpPr/>
          <p:nvPr/>
        </p:nvGrpSpPr>
        <p:grpSpPr>
          <a:xfrm>
            <a:off x="1872339" y="1240133"/>
            <a:ext cx="1622762" cy="1431697"/>
            <a:chOff x="2757539" y="1110092"/>
            <a:chExt cx="1428151" cy="1260000"/>
          </a:xfrm>
        </p:grpSpPr>
        <p:sp>
          <p:nvSpPr>
            <p:cNvPr id="23" name="Ellipse 22">
              <a:extLst>
                <a:ext uri="{FF2B5EF4-FFF2-40B4-BE49-F238E27FC236}">
                  <a16:creationId xmlns:a16="http://schemas.microsoft.com/office/drawing/2014/main" id="{6C968CC8-DD56-4BAB-9ECC-2FBBB40A13A7}"/>
                </a:ext>
              </a:extLst>
            </p:cNvPr>
            <p:cNvSpPr/>
            <p:nvPr/>
          </p:nvSpPr>
          <p:spPr>
            <a:xfrm>
              <a:off x="2839365" y="1110092"/>
              <a:ext cx="1260000" cy="1260000"/>
            </a:xfrm>
            <a:prstGeom prst="ellipse">
              <a:avLst/>
            </a:prstGeom>
            <a:solidFill>
              <a:srgbClr val="3D9EB9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Textfeld 23">
              <a:extLst>
                <a:ext uri="{FF2B5EF4-FFF2-40B4-BE49-F238E27FC236}">
                  <a16:creationId xmlns:a16="http://schemas.microsoft.com/office/drawing/2014/main" id="{8C540FA2-A012-4460-8BD8-0005D7397405}"/>
                </a:ext>
              </a:extLst>
            </p:cNvPr>
            <p:cNvSpPr txBox="1"/>
            <p:nvPr/>
          </p:nvSpPr>
          <p:spPr>
            <a:xfrm>
              <a:off x="2757539" y="1271321"/>
              <a:ext cx="1428151" cy="839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>
                  <a:solidFill>
                    <a:schemeClr val="bg1"/>
                  </a:solidFill>
                  <a:latin typeface="DIN Offc" panose="020B0504020101010102" pitchFamily="34" charset="0"/>
                </a:rPr>
                <a:t>Социальная сплоченность и общественное участие</a:t>
              </a:r>
              <a:endParaRPr lang="de-DE" sz="1400" b="1" dirty="0">
                <a:solidFill>
                  <a:schemeClr val="bg1"/>
                </a:solidFill>
                <a:latin typeface="DIN Offc" panose="020B0504020101010102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83754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2E483FC-7A7D-4007-917A-53CFB436B7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14C9496-DCE3-4E3B-A071-C9F5497BC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C0AD-E5EA-494C-972F-FBE8B1B5E119}" type="datetime3">
              <a:rPr lang="de-DE" smtClean="0"/>
              <a:t>27/06/19</a:t>
            </a:fld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97F7206-F6F0-4795-AE5D-CAE772BFE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45F5F-2F3E-014D-A9A6-0684904B2798}" type="slidenum">
              <a:rPr lang="de-DE" smtClean="0"/>
              <a:t>8</a:t>
            </a:fld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0EFCA800-5B61-4D29-87F1-E411F5FD9F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7274"/>
            <a:ext cx="9906000" cy="6858000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73892" y="195106"/>
            <a:ext cx="4959927" cy="831950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0" tIns="0" rIns="0" bIns="0" rtlCol="0" anchor="t" anchorCtr="0">
            <a:normAutofit/>
          </a:bodyPr>
          <a:lstStyle/>
          <a:p>
            <a:r>
              <a:rPr lang="ru-RU" sz="1400" b="1" dirty="0" smtClean="0">
                <a:solidFill>
                  <a:srgbClr val="006600"/>
                </a:solidFill>
                <a:latin typeface="DIN-Bold"/>
                <a:cs typeface="DIN-Regular"/>
              </a:rPr>
              <a:t>Вклад земли Северный Рейн-Вестфалия в реализацию принятых ООН глобальных Целей устойчивого развития</a:t>
            </a:r>
            <a:r>
              <a:rPr lang="de-DE" sz="1400" b="1" dirty="0" smtClean="0">
                <a:solidFill>
                  <a:srgbClr val="006600"/>
                </a:solidFill>
                <a:latin typeface="DIN-Bold"/>
                <a:cs typeface="DIN-Regular"/>
              </a:rPr>
              <a:t> </a:t>
            </a:r>
            <a:r>
              <a:rPr lang="de-DE" sz="1400" dirty="0" smtClean="0">
                <a:solidFill>
                  <a:srgbClr val="006600"/>
                </a:solidFill>
                <a:latin typeface="DIN-Bold"/>
                <a:cs typeface="DIN-Regular"/>
              </a:rPr>
              <a:t>(Sustainable Development Goals, SDGs)</a:t>
            </a:r>
            <a:endParaRPr lang="de-DE" sz="1200" i="0" dirty="0">
              <a:solidFill>
                <a:srgbClr val="006600"/>
              </a:solidFill>
              <a:latin typeface="DIN-Bold"/>
              <a:cs typeface="DIN-Regular"/>
            </a:endParaRPr>
          </a:p>
        </p:txBody>
      </p:sp>
    </p:spTree>
    <p:extLst>
      <p:ext uri="{BB962C8B-B14F-4D97-AF65-F5344CB8AC3E}">
        <p14:creationId xmlns:p14="http://schemas.microsoft.com/office/powerpoint/2010/main" val="37599362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B53EFB9-D3EB-48AE-8901-6FD00AB56C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cap="none" dirty="0"/>
              <a:t>Архитектура</a:t>
            </a:r>
            <a:endParaRPr lang="de-DE" cap="non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B36470B-4D00-45DF-ADFD-3B6A780873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Координация</a:t>
            </a:r>
            <a:r>
              <a:rPr lang="de-DE" dirty="0"/>
              <a:t>: </a:t>
            </a:r>
            <a:r>
              <a:rPr lang="ru-RU" dirty="0"/>
              <a:t>Министерство окружающей среды</a:t>
            </a:r>
            <a:r>
              <a:rPr lang="de-DE" dirty="0"/>
              <a:t> </a:t>
            </a:r>
            <a:r>
              <a:rPr lang="ru-RU" dirty="0" smtClean="0"/>
              <a:t>СРВ</a:t>
            </a:r>
            <a:endParaRPr lang="de-DE" dirty="0"/>
          </a:p>
          <a:p>
            <a:r>
              <a:rPr lang="ru-RU" dirty="0"/>
              <a:t>Разработка Стратегии</a:t>
            </a:r>
            <a:r>
              <a:rPr lang="de-DE" dirty="0"/>
              <a:t>: </a:t>
            </a:r>
            <a:r>
              <a:rPr lang="ru-RU" dirty="0"/>
              <a:t>Межминистерская рабочая группа при участии всех ведомств</a:t>
            </a:r>
            <a:r>
              <a:rPr lang="de-DE" dirty="0"/>
              <a:t> (IMAG)</a:t>
            </a:r>
          </a:p>
          <a:p>
            <a:r>
              <a:rPr lang="ru-RU" dirty="0"/>
              <a:t>Участие</a:t>
            </a:r>
            <a:endParaRPr lang="de-DE" dirty="0"/>
          </a:p>
          <a:p>
            <a:pPr lvl="1"/>
            <a:r>
              <a:rPr lang="ru-RU" dirty="0"/>
              <a:t>Общественные</a:t>
            </a:r>
            <a:r>
              <a:rPr lang="de-DE" dirty="0"/>
              <a:t> </a:t>
            </a:r>
            <a:r>
              <a:rPr lang="ru-RU" b="1" dirty="0"/>
              <a:t>Раунды консультаций</a:t>
            </a:r>
            <a:r>
              <a:rPr lang="de-DE" dirty="0"/>
              <a:t> (2014, 2015 </a:t>
            </a:r>
            <a:r>
              <a:rPr lang="ru-RU" dirty="0"/>
              <a:t>и</a:t>
            </a:r>
            <a:r>
              <a:rPr lang="de-DE" dirty="0"/>
              <a:t> 2018)</a:t>
            </a:r>
          </a:p>
          <a:p>
            <a:pPr lvl="1"/>
            <a:r>
              <a:rPr lang="ru-RU" dirty="0"/>
              <a:t>С</a:t>
            </a:r>
            <a:r>
              <a:rPr lang="de-DE" dirty="0"/>
              <a:t> 2012</a:t>
            </a:r>
            <a:r>
              <a:rPr lang="ru-RU" dirty="0"/>
              <a:t> года каждый год проходят</a:t>
            </a:r>
            <a:r>
              <a:rPr lang="de-DE" dirty="0"/>
              <a:t> </a:t>
            </a:r>
            <a:r>
              <a:rPr lang="ru-RU" b="1" dirty="0"/>
              <a:t>Конференции УР земли </a:t>
            </a:r>
            <a:r>
              <a:rPr lang="ru-RU" dirty="0" smtClean="0"/>
              <a:t>СРВ</a:t>
            </a:r>
            <a:endParaRPr lang="de-DE" b="1" dirty="0"/>
          </a:p>
          <a:p>
            <a:pPr lvl="1"/>
            <a:r>
              <a:rPr lang="ru-RU" b="1" dirty="0"/>
              <a:t>Региональные форумы по устойчивому развитию </a:t>
            </a:r>
            <a:r>
              <a:rPr lang="ru-RU" dirty="0"/>
              <a:t>в регионах </a:t>
            </a:r>
            <a:r>
              <a:rPr lang="ru-RU" dirty="0" smtClean="0"/>
              <a:t>СРВ</a:t>
            </a:r>
            <a:r>
              <a:rPr lang="de-DE" dirty="0" smtClean="0"/>
              <a:t> </a:t>
            </a:r>
            <a:r>
              <a:rPr lang="de-DE" dirty="0"/>
              <a:t>(2018 </a:t>
            </a:r>
            <a:r>
              <a:rPr lang="ru-RU" dirty="0"/>
              <a:t>и</a:t>
            </a:r>
            <a:r>
              <a:rPr lang="de-DE" dirty="0"/>
              <a:t> 2019)</a:t>
            </a:r>
          </a:p>
          <a:p>
            <a:pPr lvl="1"/>
            <a:r>
              <a:rPr lang="ru-RU" b="1" dirty="0"/>
              <a:t>Экспертная команда по УР </a:t>
            </a:r>
            <a:r>
              <a:rPr lang="de-DE" dirty="0"/>
              <a:t>(</a:t>
            </a:r>
            <a:r>
              <a:rPr lang="ru-RU" dirty="0" smtClean="0"/>
              <a:t>координирует Вуппертальский </a:t>
            </a:r>
            <a:r>
              <a:rPr lang="ru-RU" dirty="0"/>
              <a:t>институт климата, окружающей среды и энергии </a:t>
            </a:r>
            <a:r>
              <a:rPr lang="de-DE" dirty="0" smtClean="0"/>
              <a:t>, </a:t>
            </a:r>
            <a:r>
              <a:rPr lang="ru-RU" dirty="0"/>
              <a:t>состав экспертов из разных секторов)</a:t>
            </a:r>
            <a:endParaRPr lang="de-DE" dirty="0"/>
          </a:p>
          <a:p>
            <a:pPr lvl="1"/>
            <a:r>
              <a:rPr lang="ru-RU" b="1" dirty="0" smtClean="0"/>
              <a:t>Тематический </a:t>
            </a:r>
            <a:r>
              <a:rPr lang="ru-RU" b="1" dirty="0"/>
              <a:t>форум по </a:t>
            </a:r>
            <a:r>
              <a:rPr lang="ru-RU" b="1" dirty="0" smtClean="0"/>
              <a:t>УР </a:t>
            </a:r>
            <a:r>
              <a:rPr lang="de-DE" dirty="0" smtClean="0"/>
              <a:t>(</a:t>
            </a:r>
            <a:r>
              <a:rPr lang="ru-RU" dirty="0"/>
              <a:t>координирует </a:t>
            </a:r>
            <a:r>
              <a:rPr lang="de-DE" dirty="0"/>
              <a:t>LAG 21 NRW, </a:t>
            </a:r>
            <a:r>
              <a:rPr lang="ru-RU" dirty="0"/>
              <a:t>гражданское общество</a:t>
            </a:r>
            <a:r>
              <a:rPr lang="de-DE" dirty="0"/>
              <a:t>)</a:t>
            </a:r>
          </a:p>
          <a:p>
            <a:pPr lvl="1"/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20E35C0-67A1-41E9-B17C-AFC0DA821D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A4C0AD-E5EA-494C-972F-FBE8B1B5E119}" type="datetime3">
              <a:rPr lang="de-DE" smtClean="0"/>
              <a:t>27/06/19</a:t>
            </a:fld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972AC5F5-BD10-4D5C-BB6C-52720AA214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045F5F-2F3E-014D-A9A6-0684904B2798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78753209"/>
      </p:ext>
    </p:extLst>
  </p:cSld>
  <p:clrMapOvr>
    <a:masterClrMapping/>
  </p:clrMapOvr>
</p:sld>
</file>

<file path=ppt/theme/theme1.xml><?xml version="1.0" encoding="utf-8"?>
<a:theme xmlns:a="http://schemas.openxmlformats.org/drawingml/2006/main" name="Inhalt">
  <a:themeElements>
    <a:clrScheme name="LAG 21 NRW">
      <a:dk1>
        <a:sysClr val="windowText" lastClr="000000"/>
      </a:dk1>
      <a:lt1>
        <a:sysClr val="window" lastClr="FFFFFF"/>
      </a:lt1>
      <a:dk2>
        <a:srgbClr val="6F6F6F"/>
      </a:dk2>
      <a:lt2>
        <a:srgbClr val="EEECE1"/>
      </a:lt2>
      <a:accent1>
        <a:srgbClr val="328398"/>
      </a:accent1>
      <a:accent2>
        <a:srgbClr val="C00E0E"/>
      </a:accent2>
      <a:accent3>
        <a:srgbClr val="6F6F6F"/>
      </a:accent3>
      <a:accent4>
        <a:srgbClr val="328398"/>
      </a:accent4>
      <a:accent5>
        <a:srgbClr val="C00E0E"/>
      </a:accent5>
      <a:accent6>
        <a:srgbClr val="6F6F6F"/>
      </a:accent6>
      <a:hlink>
        <a:srgbClr val="328398"/>
      </a:hlink>
      <a:folHlink>
        <a:srgbClr val="C00E0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t" anchorCtr="0">
        <a:normAutofit/>
      </a:bodyPr>
      <a:lstStyle>
        <a:defPPr>
          <a:defRPr b="1" i="0" dirty="0">
            <a:latin typeface="DIN-Bold"/>
            <a:cs typeface="DIN-Regular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32545D4A2679542AE4B3852C1842D02" ma:contentTypeVersion="10" ma:contentTypeDescription="Create a new document." ma:contentTypeScope="" ma:versionID="66e9c45f0c4ee92b0c5f5373ebbd8d53">
  <xsd:schema xmlns:xsd="http://www.w3.org/2001/XMLSchema" xmlns:xs="http://www.w3.org/2001/XMLSchema" xmlns:p="http://schemas.microsoft.com/office/2006/metadata/properties" xmlns:ns2="dbf31522-5116-4e32-a0c0-a250774ffc2f" xmlns:ns3="58386320-3f03-40fc-b430-772bd76c14f1" targetNamespace="http://schemas.microsoft.com/office/2006/metadata/properties" ma:root="true" ma:fieldsID="ebaa9f0c5ad37eebd6a1837d911742ed" ns2:_="" ns3:_="">
    <xsd:import namespace="dbf31522-5116-4e32-a0c0-a250774ffc2f"/>
    <xsd:import namespace="58386320-3f03-40fc-b430-772bd76c14f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f31522-5116-4e32-a0c0-a250774ffc2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86320-3f03-40fc-b430-772bd76c14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MediaServiceAutoTags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B84AE96-982A-4E06-B3E4-818434F39AC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f31522-5116-4e32-a0c0-a250774ffc2f"/>
    <ds:schemaRef ds:uri="58386320-3f03-40fc-b430-772bd76c14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A7A56C3-2D99-4556-A0EC-C2948F3C71EC}">
  <ds:schemaRefs>
    <ds:schemaRef ds:uri="http://purl.org/dc/terms/"/>
    <ds:schemaRef ds:uri="http://purl.org/dc/dcmitype/"/>
    <ds:schemaRef ds:uri="http://purl.org/dc/elements/1.1/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dbf31522-5116-4e32-a0c0-a250774ffc2f"/>
    <ds:schemaRef ds:uri="http://schemas.openxmlformats.org/package/2006/metadata/core-properties"/>
    <ds:schemaRef ds:uri="58386320-3f03-40fc-b430-772bd76c14f1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B2210B0A-D902-4B17-9CB5-29BE60596A0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1162</Words>
  <Application>Microsoft Office PowerPoint</Application>
  <PresentationFormat>A4-Papier (210 x 297 mm)</PresentationFormat>
  <Paragraphs>172</Paragraphs>
  <Slides>15</Slides>
  <Notes>8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3" baseType="lpstr">
      <vt:lpstr>Arial</vt:lpstr>
      <vt:lpstr>Calibri</vt:lpstr>
      <vt:lpstr>DIN Alternate Bold</vt:lpstr>
      <vt:lpstr>DIN Offc</vt:lpstr>
      <vt:lpstr>DIN-Bold</vt:lpstr>
      <vt:lpstr>DIN-Regular</vt:lpstr>
      <vt:lpstr>Wingdings</vt:lpstr>
      <vt:lpstr>Inhalt</vt:lpstr>
      <vt:lpstr>Институционализация региональных стратегий устойчивого развития в Германии на примере земли Северный Рейн-Вестфалия и рекомендации по концепции Стратегии устойчивого развития Могилевской области до 2035 года    </vt:lpstr>
      <vt:lpstr>Земельное Объединение «Повестка-21» земли Северный Рейн-Вестфалия (LAG 21 NRW)</vt:lpstr>
      <vt:lpstr>Общая информация о земле Северный Рейн-Вестфалия</vt:lpstr>
      <vt:lpstr>Основополагающие стратегии</vt:lpstr>
      <vt:lpstr>PowerPoint-Präsentation</vt:lpstr>
      <vt:lpstr>PowerPoint-Präsentation</vt:lpstr>
      <vt:lpstr>Основные тематические направления СУР земли СРВ</vt:lpstr>
      <vt:lpstr>PowerPoint-Präsentation</vt:lpstr>
      <vt:lpstr>Архитектура</vt:lpstr>
      <vt:lpstr>Пример участия</vt:lpstr>
      <vt:lpstr>Стратегии устойчивого развития местного уровня</vt:lpstr>
      <vt:lpstr>Глобально устойчивый муниципалитет СРВ Информация о проекте</vt:lpstr>
      <vt:lpstr>Критические замечания</vt:lpstr>
      <vt:lpstr>Рекомендации для СУР Могилевской области по  основополагющим принципам Европейской сети устойчивого развития (ESDN)</vt:lpstr>
      <vt:lpstr>Большое спасибо за Ваше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 Nachhaltige Kommune NRW</dc:title>
  <dc:creator>Meyer, Isabel</dc:creator>
  <cp:lastModifiedBy>Hanna Robilka</cp:lastModifiedBy>
  <cp:revision>37</cp:revision>
  <cp:lastPrinted>2019-03-04T14:30:57Z</cp:lastPrinted>
  <dcterms:modified xsi:type="dcterms:W3CDTF">2019-06-27T06:11:23Z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0x010100732545D4A2679542AE4B3852C1842D02</vt:lpwstr>
  </property>
  <property fmtid="{D5CDD505-2E9C-101B-9397-08002B2CF9AE}" pid="3" name="Bildbeschreibung">
    <vt:lpwstr/>
  </property>
  <property fmtid="{D5CDD505-2E9C-101B-9397-08002B2CF9AE}" pid="4" name="AuthorIds_UIVersion_4096">
    <vt:lpwstr>12</vt:lpwstr>
  </property>
</Properties>
</file>