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3"/>
  </p:notesMasterIdLst>
  <p:handoutMasterIdLst>
    <p:handoutMasterId r:id="rId14"/>
  </p:handoutMasterIdLst>
  <p:sldIdLst>
    <p:sldId id="372" r:id="rId2"/>
    <p:sldId id="384" r:id="rId3"/>
    <p:sldId id="385" r:id="rId4"/>
    <p:sldId id="371" r:id="rId5"/>
    <p:sldId id="379" r:id="rId6"/>
    <p:sldId id="367" r:id="rId7"/>
    <p:sldId id="380" r:id="rId8"/>
    <p:sldId id="383" r:id="rId9"/>
    <p:sldId id="381" r:id="rId10"/>
    <p:sldId id="378" r:id="rId11"/>
    <p:sldId id="382" r:id="rId12"/>
  </p:sldIdLst>
  <p:sldSz cx="9144000" cy="6858000" type="screen4x3"/>
  <p:notesSz cx="9947275" cy="6858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143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68405B-3818-4304-8BF6-61A3C7F815DC}" type="doc">
      <dgm:prSet loTypeId="urn:microsoft.com/office/officeart/2005/8/layout/gear1" loCatId="process" qsTypeId="urn:microsoft.com/office/officeart/2005/8/quickstyle/simple1" qsCatId="simple" csTypeId="urn:microsoft.com/office/officeart/2005/8/colors/colorful5" csCatId="colorful" phldr="0"/>
      <dgm:spPr/>
    </dgm:pt>
    <dgm:pt modelId="{3FB33D4C-9958-438E-A28E-83E91926B97B}">
      <dgm:prSet phldrT="[Текст]" phldr="1"/>
      <dgm:spPr/>
      <dgm:t>
        <a:bodyPr/>
        <a:lstStyle/>
        <a:p>
          <a:endParaRPr lang="ru-RU"/>
        </a:p>
      </dgm:t>
    </dgm:pt>
    <dgm:pt modelId="{5376E3A0-886E-4A89-9C0B-B7119E590377}" type="parTrans" cxnId="{8DAFBE9B-D453-41DE-B357-EDDAFB9FC4BB}">
      <dgm:prSet/>
      <dgm:spPr/>
      <dgm:t>
        <a:bodyPr/>
        <a:lstStyle/>
        <a:p>
          <a:endParaRPr lang="ru-RU"/>
        </a:p>
      </dgm:t>
    </dgm:pt>
    <dgm:pt modelId="{028D3F02-336C-41C3-9C60-76D2DE900DCD}" type="sibTrans" cxnId="{8DAFBE9B-D453-41DE-B357-EDDAFB9FC4BB}">
      <dgm:prSet/>
      <dgm:spPr/>
      <dgm:t>
        <a:bodyPr/>
        <a:lstStyle/>
        <a:p>
          <a:endParaRPr lang="ru-RU"/>
        </a:p>
      </dgm:t>
    </dgm:pt>
    <dgm:pt modelId="{89DB49C0-6B2C-4D02-A5CB-FEDE087C14A8}">
      <dgm:prSet phldrT="[Текст]" phldr="1"/>
      <dgm:spPr/>
      <dgm:t>
        <a:bodyPr/>
        <a:lstStyle/>
        <a:p>
          <a:endParaRPr lang="ru-RU"/>
        </a:p>
      </dgm:t>
    </dgm:pt>
    <dgm:pt modelId="{6CE28CFD-2F22-4A31-B421-1290ECE21100}" type="sibTrans" cxnId="{B5E89F08-4580-4B11-A6EE-C0AA89922645}">
      <dgm:prSet/>
      <dgm:spPr/>
      <dgm:t>
        <a:bodyPr/>
        <a:lstStyle/>
        <a:p>
          <a:endParaRPr lang="ru-RU"/>
        </a:p>
      </dgm:t>
    </dgm:pt>
    <dgm:pt modelId="{27212EC0-27B3-4D20-B58E-800172B762AC}" type="parTrans" cxnId="{B5E89F08-4580-4B11-A6EE-C0AA89922645}">
      <dgm:prSet/>
      <dgm:spPr/>
      <dgm:t>
        <a:bodyPr/>
        <a:lstStyle/>
        <a:p>
          <a:endParaRPr lang="ru-RU"/>
        </a:p>
      </dgm:t>
    </dgm:pt>
    <dgm:pt modelId="{31F599E1-FC58-4F96-A09D-93A7F435112A}">
      <dgm:prSet phldrT="[Текст]" phldr="1"/>
      <dgm:spPr/>
      <dgm:t>
        <a:bodyPr/>
        <a:lstStyle/>
        <a:p>
          <a:endParaRPr lang="ru-RU" dirty="0"/>
        </a:p>
      </dgm:t>
    </dgm:pt>
    <dgm:pt modelId="{CF33AA17-40E8-43CB-A16D-3C9E24ECF4D4}" type="sibTrans" cxnId="{CCF18BBF-72E3-440E-9C5D-EF66E2A2C11F}">
      <dgm:prSet/>
      <dgm:spPr/>
      <dgm:t>
        <a:bodyPr/>
        <a:lstStyle/>
        <a:p>
          <a:endParaRPr lang="ru-RU"/>
        </a:p>
      </dgm:t>
    </dgm:pt>
    <dgm:pt modelId="{80B329BF-1081-4DDC-82E0-F4E0C1AB1C64}" type="parTrans" cxnId="{CCF18BBF-72E3-440E-9C5D-EF66E2A2C11F}">
      <dgm:prSet/>
      <dgm:spPr/>
      <dgm:t>
        <a:bodyPr/>
        <a:lstStyle/>
        <a:p>
          <a:endParaRPr lang="ru-RU"/>
        </a:p>
      </dgm:t>
    </dgm:pt>
    <dgm:pt modelId="{1694AAB9-23EE-489B-8B56-E06300566585}" type="pres">
      <dgm:prSet presAssocID="{E968405B-3818-4304-8BF6-61A3C7F815DC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4BA8879B-B15A-4BBC-9E04-207BD08B2036}" type="pres">
      <dgm:prSet presAssocID="{3FB33D4C-9958-438E-A28E-83E91926B97B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e-BY"/>
        </a:p>
      </dgm:t>
    </dgm:pt>
    <dgm:pt modelId="{839A4FDE-02FD-4392-BB6C-7146F1D052CE}" type="pres">
      <dgm:prSet presAssocID="{3FB33D4C-9958-438E-A28E-83E91926B97B}" presName="gear1srcNode" presStyleLbl="node1" presStyleIdx="0" presStyleCnt="3"/>
      <dgm:spPr/>
      <dgm:t>
        <a:bodyPr/>
        <a:lstStyle/>
        <a:p>
          <a:endParaRPr lang="be-BY"/>
        </a:p>
      </dgm:t>
    </dgm:pt>
    <dgm:pt modelId="{1F5B3901-472D-4BA8-AD4D-0FF7BC16A2DA}" type="pres">
      <dgm:prSet presAssocID="{3FB33D4C-9958-438E-A28E-83E91926B97B}" presName="gear1dstNode" presStyleLbl="node1" presStyleIdx="0" presStyleCnt="3"/>
      <dgm:spPr/>
      <dgm:t>
        <a:bodyPr/>
        <a:lstStyle/>
        <a:p>
          <a:endParaRPr lang="be-BY"/>
        </a:p>
      </dgm:t>
    </dgm:pt>
    <dgm:pt modelId="{14026AEB-A209-401F-A8E9-E17300FC50CA}" type="pres">
      <dgm:prSet presAssocID="{89DB49C0-6B2C-4D02-A5CB-FEDE087C14A8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196C34-7EF9-41CC-8CD2-3620A2F28E6D}" type="pres">
      <dgm:prSet presAssocID="{89DB49C0-6B2C-4D02-A5CB-FEDE087C14A8}" presName="gear2srcNode" presStyleLbl="node1" presStyleIdx="1" presStyleCnt="3"/>
      <dgm:spPr/>
      <dgm:t>
        <a:bodyPr/>
        <a:lstStyle/>
        <a:p>
          <a:endParaRPr lang="be-BY"/>
        </a:p>
      </dgm:t>
    </dgm:pt>
    <dgm:pt modelId="{F3CC818D-1E13-43CB-A2AC-C4F4F92D6C99}" type="pres">
      <dgm:prSet presAssocID="{89DB49C0-6B2C-4D02-A5CB-FEDE087C14A8}" presName="gear2dstNode" presStyleLbl="node1" presStyleIdx="1" presStyleCnt="3"/>
      <dgm:spPr/>
      <dgm:t>
        <a:bodyPr/>
        <a:lstStyle/>
        <a:p>
          <a:endParaRPr lang="be-BY"/>
        </a:p>
      </dgm:t>
    </dgm:pt>
    <dgm:pt modelId="{65001ED6-72B8-434B-85A7-8F53C5042448}" type="pres">
      <dgm:prSet presAssocID="{31F599E1-FC58-4F96-A09D-93A7F435112A}" presName="gear3" presStyleLbl="node1" presStyleIdx="2" presStyleCnt="3"/>
      <dgm:spPr/>
      <dgm:t>
        <a:bodyPr/>
        <a:lstStyle/>
        <a:p>
          <a:endParaRPr lang="be-BY"/>
        </a:p>
      </dgm:t>
    </dgm:pt>
    <dgm:pt modelId="{521E207B-FD96-4395-A352-606D791F1EA3}" type="pres">
      <dgm:prSet presAssocID="{31F599E1-FC58-4F96-A09D-93A7F435112A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be-BY"/>
        </a:p>
      </dgm:t>
    </dgm:pt>
    <dgm:pt modelId="{DAA8E319-8473-4E63-9012-A8FD190D4360}" type="pres">
      <dgm:prSet presAssocID="{31F599E1-FC58-4F96-A09D-93A7F435112A}" presName="gear3srcNode" presStyleLbl="node1" presStyleIdx="2" presStyleCnt="3"/>
      <dgm:spPr/>
      <dgm:t>
        <a:bodyPr/>
        <a:lstStyle/>
        <a:p>
          <a:endParaRPr lang="be-BY"/>
        </a:p>
      </dgm:t>
    </dgm:pt>
    <dgm:pt modelId="{0140CA6E-52BF-4235-9334-BB44E75D0E1F}" type="pres">
      <dgm:prSet presAssocID="{31F599E1-FC58-4F96-A09D-93A7F435112A}" presName="gear3dstNode" presStyleLbl="node1" presStyleIdx="2" presStyleCnt="3"/>
      <dgm:spPr/>
      <dgm:t>
        <a:bodyPr/>
        <a:lstStyle/>
        <a:p>
          <a:endParaRPr lang="be-BY"/>
        </a:p>
      </dgm:t>
    </dgm:pt>
    <dgm:pt modelId="{422798D2-A476-4A54-A42D-EA2E75B0D979}" type="pres">
      <dgm:prSet presAssocID="{028D3F02-336C-41C3-9C60-76D2DE900DCD}" presName="connector1" presStyleLbl="sibTrans2D1" presStyleIdx="0" presStyleCnt="3"/>
      <dgm:spPr/>
      <dgm:t>
        <a:bodyPr/>
        <a:lstStyle/>
        <a:p>
          <a:endParaRPr lang="be-BY"/>
        </a:p>
      </dgm:t>
    </dgm:pt>
    <dgm:pt modelId="{8B61C02A-E5A2-4A84-BE96-58053E42C5BF}" type="pres">
      <dgm:prSet presAssocID="{6CE28CFD-2F22-4A31-B421-1290ECE21100}" presName="connector2" presStyleLbl="sibTrans2D1" presStyleIdx="1" presStyleCnt="3"/>
      <dgm:spPr/>
      <dgm:t>
        <a:bodyPr/>
        <a:lstStyle/>
        <a:p>
          <a:endParaRPr lang="be-BY"/>
        </a:p>
      </dgm:t>
    </dgm:pt>
    <dgm:pt modelId="{004D3CB5-E768-472A-AEEE-30A3D509FAFF}" type="pres">
      <dgm:prSet presAssocID="{CF33AA17-40E8-43CB-A16D-3C9E24ECF4D4}" presName="connector3" presStyleLbl="sibTrans2D1" presStyleIdx="2" presStyleCnt="3"/>
      <dgm:spPr/>
      <dgm:t>
        <a:bodyPr/>
        <a:lstStyle/>
        <a:p>
          <a:endParaRPr lang="be-BY"/>
        </a:p>
      </dgm:t>
    </dgm:pt>
  </dgm:ptLst>
  <dgm:cxnLst>
    <dgm:cxn modelId="{251D9C6F-6A74-4654-98F7-8C53BD8118F1}" type="presOf" srcId="{3FB33D4C-9958-438E-A28E-83E91926B97B}" destId="{1F5B3901-472D-4BA8-AD4D-0FF7BC16A2DA}" srcOrd="2" destOrd="0" presId="urn:microsoft.com/office/officeart/2005/8/layout/gear1"/>
    <dgm:cxn modelId="{7CBD22F0-62A8-4384-885B-7221283AE969}" type="presOf" srcId="{E968405B-3818-4304-8BF6-61A3C7F815DC}" destId="{1694AAB9-23EE-489B-8B56-E06300566585}" srcOrd="0" destOrd="0" presId="urn:microsoft.com/office/officeart/2005/8/layout/gear1"/>
    <dgm:cxn modelId="{0A8C2743-67A9-44F9-BE4F-0D2425176114}" type="presOf" srcId="{31F599E1-FC58-4F96-A09D-93A7F435112A}" destId="{0140CA6E-52BF-4235-9334-BB44E75D0E1F}" srcOrd="3" destOrd="0" presId="urn:microsoft.com/office/officeart/2005/8/layout/gear1"/>
    <dgm:cxn modelId="{B5E89F08-4580-4B11-A6EE-C0AA89922645}" srcId="{E968405B-3818-4304-8BF6-61A3C7F815DC}" destId="{89DB49C0-6B2C-4D02-A5CB-FEDE087C14A8}" srcOrd="1" destOrd="0" parTransId="{27212EC0-27B3-4D20-B58E-800172B762AC}" sibTransId="{6CE28CFD-2F22-4A31-B421-1290ECE21100}"/>
    <dgm:cxn modelId="{07DFF1F8-0B37-452B-AC6C-1501A0FF0400}" type="presOf" srcId="{31F599E1-FC58-4F96-A09D-93A7F435112A}" destId="{521E207B-FD96-4395-A352-606D791F1EA3}" srcOrd="1" destOrd="0" presId="urn:microsoft.com/office/officeart/2005/8/layout/gear1"/>
    <dgm:cxn modelId="{C8A6BD59-894B-4824-B3CA-DF131DE65A91}" type="presOf" srcId="{028D3F02-336C-41C3-9C60-76D2DE900DCD}" destId="{422798D2-A476-4A54-A42D-EA2E75B0D979}" srcOrd="0" destOrd="0" presId="urn:microsoft.com/office/officeart/2005/8/layout/gear1"/>
    <dgm:cxn modelId="{CCF18BBF-72E3-440E-9C5D-EF66E2A2C11F}" srcId="{E968405B-3818-4304-8BF6-61A3C7F815DC}" destId="{31F599E1-FC58-4F96-A09D-93A7F435112A}" srcOrd="2" destOrd="0" parTransId="{80B329BF-1081-4DDC-82E0-F4E0C1AB1C64}" sibTransId="{CF33AA17-40E8-43CB-A16D-3C9E24ECF4D4}"/>
    <dgm:cxn modelId="{A8193E8A-5E42-40FA-BDFD-49A31E553063}" type="presOf" srcId="{3FB33D4C-9958-438E-A28E-83E91926B97B}" destId="{4BA8879B-B15A-4BBC-9E04-207BD08B2036}" srcOrd="0" destOrd="0" presId="urn:microsoft.com/office/officeart/2005/8/layout/gear1"/>
    <dgm:cxn modelId="{DFE4EC1E-11ED-4D67-9B29-9AD21CD5708F}" type="presOf" srcId="{31F599E1-FC58-4F96-A09D-93A7F435112A}" destId="{DAA8E319-8473-4E63-9012-A8FD190D4360}" srcOrd="2" destOrd="0" presId="urn:microsoft.com/office/officeart/2005/8/layout/gear1"/>
    <dgm:cxn modelId="{B8B6B3C9-2DC6-4CB9-8D2F-84997FB3C006}" type="presOf" srcId="{89DB49C0-6B2C-4D02-A5CB-FEDE087C14A8}" destId="{F3CC818D-1E13-43CB-A2AC-C4F4F92D6C99}" srcOrd="2" destOrd="0" presId="urn:microsoft.com/office/officeart/2005/8/layout/gear1"/>
    <dgm:cxn modelId="{8DAFBE9B-D453-41DE-B357-EDDAFB9FC4BB}" srcId="{E968405B-3818-4304-8BF6-61A3C7F815DC}" destId="{3FB33D4C-9958-438E-A28E-83E91926B97B}" srcOrd="0" destOrd="0" parTransId="{5376E3A0-886E-4A89-9C0B-B7119E590377}" sibTransId="{028D3F02-336C-41C3-9C60-76D2DE900DCD}"/>
    <dgm:cxn modelId="{EA696D12-3A9F-4977-8042-77F1ADA4B299}" type="presOf" srcId="{89DB49C0-6B2C-4D02-A5CB-FEDE087C14A8}" destId="{3A196C34-7EF9-41CC-8CD2-3620A2F28E6D}" srcOrd="1" destOrd="0" presId="urn:microsoft.com/office/officeart/2005/8/layout/gear1"/>
    <dgm:cxn modelId="{3FCDCD5E-F3BD-4FF2-A342-4518E2F4959D}" type="presOf" srcId="{3FB33D4C-9958-438E-A28E-83E91926B97B}" destId="{839A4FDE-02FD-4392-BB6C-7146F1D052CE}" srcOrd="1" destOrd="0" presId="urn:microsoft.com/office/officeart/2005/8/layout/gear1"/>
    <dgm:cxn modelId="{DFAF3E3D-176B-404D-AC29-33C4E8409F70}" type="presOf" srcId="{89DB49C0-6B2C-4D02-A5CB-FEDE087C14A8}" destId="{14026AEB-A209-401F-A8E9-E17300FC50CA}" srcOrd="0" destOrd="0" presId="urn:microsoft.com/office/officeart/2005/8/layout/gear1"/>
    <dgm:cxn modelId="{B185A7F2-356E-41EC-90EF-22195C412194}" type="presOf" srcId="{CF33AA17-40E8-43CB-A16D-3C9E24ECF4D4}" destId="{004D3CB5-E768-472A-AEEE-30A3D509FAFF}" srcOrd="0" destOrd="0" presId="urn:microsoft.com/office/officeart/2005/8/layout/gear1"/>
    <dgm:cxn modelId="{272DEC8B-EA1E-487D-A0CB-95E854CA7317}" type="presOf" srcId="{31F599E1-FC58-4F96-A09D-93A7F435112A}" destId="{65001ED6-72B8-434B-85A7-8F53C5042448}" srcOrd="0" destOrd="0" presId="urn:microsoft.com/office/officeart/2005/8/layout/gear1"/>
    <dgm:cxn modelId="{86AF093B-E3E6-4172-8536-B3473DBB16C4}" type="presOf" srcId="{6CE28CFD-2F22-4A31-B421-1290ECE21100}" destId="{8B61C02A-E5A2-4A84-BE96-58053E42C5BF}" srcOrd="0" destOrd="0" presId="urn:microsoft.com/office/officeart/2005/8/layout/gear1"/>
    <dgm:cxn modelId="{BF9B8985-6D2E-46E2-94A7-5E682E82E440}" type="presParOf" srcId="{1694AAB9-23EE-489B-8B56-E06300566585}" destId="{4BA8879B-B15A-4BBC-9E04-207BD08B2036}" srcOrd="0" destOrd="0" presId="urn:microsoft.com/office/officeart/2005/8/layout/gear1"/>
    <dgm:cxn modelId="{53FFB6B8-FEA8-46E5-891E-9AC3F5397CE6}" type="presParOf" srcId="{1694AAB9-23EE-489B-8B56-E06300566585}" destId="{839A4FDE-02FD-4392-BB6C-7146F1D052CE}" srcOrd="1" destOrd="0" presId="urn:microsoft.com/office/officeart/2005/8/layout/gear1"/>
    <dgm:cxn modelId="{394DB715-E07B-433A-8C96-C9DD27B49558}" type="presParOf" srcId="{1694AAB9-23EE-489B-8B56-E06300566585}" destId="{1F5B3901-472D-4BA8-AD4D-0FF7BC16A2DA}" srcOrd="2" destOrd="0" presId="urn:microsoft.com/office/officeart/2005/8/layout/gear1"/>
    <dgm:cxn modelId="{F673D177-682A-4494-8DBF-63494EFB4E3A}" type="presParOf" srcId="{1694AAB9-23EE-489B-8B56-E06300566585}" destId="{14026AEB-A209-401F-A8E9-E17300FC50CA}" srcOrd="3" destOrd="0" presId="urn:microsoft.com/office/officeart/2005/8/layout/gear1"/>
    <dgm:cxn modelId="{2A0976F0-9E4E-4967-B8B7-75467A6F7854}" type="presParOf" srcId="{1694AAB9-23EE-489B-8B56-E06300566585}" destId="{3A196C34-7EF9-41CC-8CD2-3620A2F28E6D}" srcOrd="4" destOrd="0" presId="urn:microsoft.com/office/officeart/2005/8/layout/gear1"/>
    <dgm:cxn modelId="{BB0F6BD1-E474-4106-8CE7-C2A22377DF9C}" type="presParOf" srcId="{1694AAB9-23EE-489B-8B56-E06300566585}" destId="{F3CC818D-1E13-43CB-A2AC-C4F4F92D6C99}" srcOrd="5" destOrd="0" presId="urn:microsoft.com/office/officeart/2005/8/layout/gear1"/>
    <dgm:cxn modelId="{F1AA4D2A-A6D0-4FB1-8409-636688767A1C}" type="presParOf" srcId="{1694AAB9-23EE-489B-8B56-E06300566585}" destId="{65001ED6-72B8-434B-85A7-8F53C5042448}" srcOrd="6" destOrd="0" presId="urn:microsoft.com/office/officeart/2005/8/layout/gear1"/>
    <dgm:cxn modelId="{9274645C-79E6-490E-B7A2-6FDC0EC9A2F1}" type="presParOf" srcId="{1694AAB9-23EE-489B-8B56-E06300566585}" destId="{521E207B-FD96-4395-A352-606D791F1EA3}" srcOrd="7" destOrd="0" presId="urn:microsoft.com/office/officeart/2005/8/layout/gear1"/>
    <dgm:cxn modelId="{D16EF5BD-C7A6-45F8-ACE9-CFD148313D55}" type="presParOf" srcId="{1694AAB9-23EE-489B-8B56-E06300566585}" destId="{DAA8E319-8473-4E63-9012-A8FD190D4360}" srcOrd="8" destOrd="0" presId="urn:microsoft.com/office/officeart/2005/8/layout/gear1"/>
    <dgm:cxn modelId="{3564412C-E9FA-4A00-BB75-85CE8DE1D459}" type="presParOf" srcId="{1694AAB9-23EE-489B-8B56-E06300566585}" destId="{0140CA6E-52BF-4235-9334-BB44E75D0E1F}" srcOrd="9" destOrd="0" presId="urn:microsoft.com/office/officeart/2005/8/layout/gear1"/>
    <dgm:cxn modelId="{0685843D-290E-4C37-B8F5-565BE4660371}" type="presParOf" srcId="{1694AAB9-23EE-489B-8B56-E06300566585}" destId="{422798D2-A476-4A54-A42D-EA2E75B0D979}" srcOrd="10" destOrd="0" presId="urn:microsoft.com/office/officeart/2005/8/layout/gear1"/>
    <dgm:cxn modelId="{76148F34-CC1B-4BA4-BEBE-F4D656945068}" type="presParOf" srcId="{1694AAB9-23EE-489B-8B56-E06300566585}" destId="{8B61C02A-E5A2-4A84-BE96-58053E42C5BF}" srcOrd="11" destOrd="0" presId="urn:microsoft.com/office/officeart/2005/8/layout/gear1"/>
    <dgm:cxn modelId="{348B73EA-7440-470D-A71F-D95B314D7657}" type="presParOf" srcId="{1694AAB9-23EE-489B-8B56-E06300566585}" destId="{004D3CB5-E768-472A-AEEE-30A3D509FAFF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BA8879B-B15A-4BBC-9E04-207BD08B2036}">
      <dsp:nvSpPr>
        <dsp:cNvPr id="0" name=""/>
        <dsp:cNvSpPr/>
      </dsp:nvSpPr>
      <dsp:spPr>
        <a:xfrm>
          <a:off x="2844800" y="1828800"/>
          <a:ext cx="2235200" cy="2235200"/>
        </a:xfrm>
        <a:prstGeom prst="gear9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lvl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500" kern="1200"/>
        </a:p>
      </dsp:txBody>
      <dsp:txXfrm>
        <a:off x="3294175" y="2352385"/>
        <a:ext cx="1336450" cy="1148939"/>
      </dsp:txXfrm>
    </dsp:sp>
    <dsp:sp modelId="{14026AEB-A209-401F-A8E9-E17300FC50CA}">
      <dsp:nvSpPr>
        <dsp:cNvPr id="0" name=""/>
        <dsp:cNvSpPr/>
      </dsp:nvSpPr>
      <dsp:spPr>
        <a:xfrm>
          <a:off x="1544320" y="1300480"/>
          <a:ext cx="1625600" cy="1625600"/>
        </a:xfrm>
        <a:prstGeom prst="gear6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>
        <a:off x="1953570" y="1712203"/>
        <a:ext cx="807100" cy="802154"/>
      </dsp:txXfrm>
    </dsp:sp>
    <dsp:sp modelId="{65001ED6-72B8-434B-85A7-8F53C5042448}">
      <dsp:nvSpPr>
        <dsp:cNvPr id="0" name=""/>
        <dsp:cNvSpPr/>
      </dsp:nvSpPr>
      <dsp:spPr>
        <a:xfrm rot="20700000">
          <a:off x="2454821" y="178981"/>
          <a:ext cx="1592756" cy="1592756"/>
        </a:xfrm>
        <a:prstGeom prst="gear6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 rot="-20700000">
        <a:off x="2804160" y="528320"/>
        <a:ext cx="894080" cy="894080"/>
      </dsp:txXfrm>
    </dsp:sp>
    <dsp:sp modelId="{422798D2-A476-4A54-A42D-EA2E75B0D979}">
      <dsp:nvSpPr>
        <dsp:cNvPr id="0" name=""/>
        <dsp:cNvSpPr/>
      </dsp:nvSpPr>
      <dsp:spPr>
        <a:xfrm>
          <a:off x="2671505" y="1492320"/>
          <a:ext cx="2861056" cy="2861056"/>
        </a:xfrm>
        <a:prstGeom prst="circularArrow">
          <a:avLst>
            <a:gd name="adj1" fmla="val 4687"/>
            <a:gd name="adj2" fmla="val 299029"/>
            <a:gd name="adj3" fmla="val 2513083"/>
            <a:gd name="adj4" fmla="val 15867933"/>
            <a:gd name="adj5" fmla="val 546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61C02A-E5A2-4A84-BE96-58053E42C5BF}">
      <dsp:nvSpPr>
        <dsp:cNvPr id="0" name=""/>
        <dsp:cNvSpPr/>
      </dsp:nvSpPr>
      <dsp:spPr>
        <a:xfrm>
          <a:off x="1256429" y="941355"/>
          <a:ext cx="2078736" cy="2078736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4D3CB5-E768-472A-AEEE-30A3D509FAFF}">
      <dsp:nvSpPr>
        <dsp:cNvPr id="0" name=""/>
        <dsp:cNvSpPr/>
      </dsp:nvSpPr>
      <dsp:spPr>
        <a:xfrm>
          <a:off x="2086400" y="-169332"/>
          <a:ext cx="2241296" cy="2241296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486" cy="3436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4487" y="0"/>
            <a:ext cx="4310486" cy="34366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7F003-0D30-493B-A8B9-BD86E74738D1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514334"/>
            <a:ext cx="4310486" cy="3436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4487" y="6514334"/>
            <a:ext cx="4310486" cy="3436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0FAC2-ABCE-4836-AC67-134D2E9E4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0789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10063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4038" y="0"/>
            <a:ext cx="431165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9F5EC7-5241-440E-A39E-0DE2E3DD9BD7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0588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5363" y="3300413"/>
            <a:ext cx="795655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4310063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4038" y="6513513"/>
            <a:ext cx="431165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BA74F1-C34C-47BD-A3AB-BDDAC72C9AC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54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32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15622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797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4129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16460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1880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2470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52319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49925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250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e-BY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622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be-BY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be-BY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94993B-DA1A-40C6-8D2A-4BCA355D43CF}" type="datetimeFigureOut">
              <a:rPr lang="ru-RU" smtClean="0"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379988-B28D-4004-8225-A3B091BE6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085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e-BY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3" Type="http://schemas.openxmlformats.org/officeDocument/2006/relationships/image" Target="../media/image7.png"/><Relationship Id="rId7" Type="http://schemas.openxmlformats.org/officeDocument/2006/relationships/diagramLayout" Target="../diagrams/layou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1.xml"/><Relationship Id="rId5" Type="http://schemas.openxmlformats.org/officeDocument/2006/relationships/image" Target="../media/image9.png"/><Relationship Id="rId10" Type="http://schemas.microsoft.com/office/2007/relationships/diagramDrawing" Target="../diagrams/drawing1.xml"/><Relationship Id="rId4" Type="http://schemas.openxmlformats.org/officeDocument/2006/relationships/image" Target="../media/image8.png"/><Relationship Id="rId9" Type="http://schemas.openxmlformats.org/officeDocument/2006/relationships/diagramColors" Target="../diagrams/colors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13" Type="http://schemas.openxmlformats.org/officeDocument/2006/relationships/image" Target="../media/image20.jpeg"/><Relationship Id="rId18" Type="http://schemas.openxmlformats.org/officeDocument/2006/relationships/image" Target="../media/image25.jpeg"/><Relationship Id="rId3" Type="http://schemas.openxmlformats.org/officeDocument/2006/relationships/image" Target="../media/image10.png"/><Relationship Id="rId21" Type="http://schemas.openxmlformats.org/officeDocument/2006/relationships/image" Target="../media/image28.png"/><Relationship Id="rId7" Type="http://schemas.openxmlformats.org/officeDocument/2006/relationships/image" Target="../media/image14.jpeg"/><Relationship Id="rId12" Type="http://schemas.openxmlformats.org/officeDocument/2006/relationships/image" Target="../media/image19.jpeg"/><Relationship Id="rId17" Type="http://schemas.openxmlformats.org/officeDocument/2006/relationships/image" Target="../media/image24.jpeg"/><Relationship Id="rId2" Type="http://schemas.openxmlformats.org/officeDocument/2006/relationships/image" Target="../media/image7.png"/><Relationship Id="rId16" Type="http://schemas.openxmlformats.org/officeDocument/2006/relationships/image" Target="../media/image23.jpeg"/><Relationship Id="rId20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eg"/><Relationship Id="rId11" Type="http://schemas.openxmlformats.org/officeDocument/2006/relationships/image" Target="../media/image18.jpeg"/><Relationship Id="rId5" Type="http://schemas.openxmlformats.org/officeDocument/2006/relationships/image" Target="../media/image12.jpeg"/><Relationship Id="rId15" Type="http://schemas.openxmlformats.org/officeDocument/2006/relationships/image" Target="../media/image22.jpeg"/><Relationship Id="rId10" Type="http://schemas.openxmlformats.org/officeDocument/2006/relationships/image" Target="../media/image17.jpeg"/><Relationship Id="rId19" Type="http://schemas.openxmlformats.org/officeDocument/2006/relationships/image" Target="../media/image26.jpeg"/><Relationship Id="rId4" Type="http://schemas.openxmlformats.org/officeDocument/2006/relationships/image" Target="../media/image11.jpeg"/><Relationship Id="rId9" Type="http://schemas.openxmlformats.org/officeDocument/2006/relationships/image" Target="../media/image16.jpeg"/><Relationship Id="rId1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78"/>
          <p:cNvSpPr txBox="1"/>
          <p:nvPr/>
        </p:nvSpPr>
        <p:spPr>
          <a:xfrm>
            <a:off x="459168" y="5811361"/>
            <a:ext cx="10801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Arial Narrow" panose="020B0606020202030204" pitchFamily="34" charset="0"/>
              </a:rPr>
              <a:t>При поддержке</a:t>
            </a:r>
            <a:r>
              <a:rPr lang="de-DE" sz="1050" dirty="0" smtClean="0">
                <a:latin typeface="Arial Narrow" panose="020B0606020202030204" pitchFamily="34" charset="0"/>
              </a:rPr>
              <a:t>:</a:t>
            </a:r>
            <a:endParaRPr lang="de-DE" sz="1050" dirty="0"/>
          </a:p>
        </p:txBody>
      </p:sp>
      <p:pic>
        <p:nvPicPr>
          <p:cNvPr id="7" name="Grafik 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7" y="6137248"/>
            <a:ext cx="1543975" cy="720752"/>
          </a:xfrm>
          <a:prstGeom prst="rect">
            <a:avLst/>
          </a:prstGeom>
        </p:spPr>
      </p:pic>
      <p:sp>
        <p:nvSpPr>
          <p:cNvPr id="9" name="Textfeld 79"/>
          <p:cNvSpPr txBox="1"/>
          <p:nvPr/>
        </p:nvSpPr>
        <p:spPr>
          <a:xfrm>
            <a:off x="2227667" y="5811361"/>
            <a:ext cx="15400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Arial Narrow" panose="020B0606020202030204" pitchFamily="34" charset="0"/>
              </a:rPr>
              <a:t>В сотрудничестве с</a:t>
            </a:r>
            <a:r>
              <a:rPr lang="de-DE" sz="1050" dirty="0" smtClean="0">
                <a:latin typeface="Arial Narrow" panose="020B0606020202030204" pitchFamily="34" charset="0"/>
              </a:rPr>
              <a:t>:</a:t>
            </a:r>
            <a:endParaRPr lang="de-DE" dirty="0"/>
          </a:p>
        </p:txBody>
      </p:sp>
      <p:pic>
        <p:nvPicPr>
          <p:cNvPr id="10" name="Picture 5" descr="IFRD_rus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306247" y="6107048"/>
            <a:ext cx="1382872" cy="686478"/>
          </a:xfrm>
          <a:prstGeom prst="rect">
            <a:avLst/>
          </a:prstGeom>
          <a:ln>
            <a:noFill/>
          </a:ln>
          <a:effectLst>
            <a:softEdge rad="31750"/>
          </a:effectLst>
          <a:extLst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71679" y="3618420"/>
            <a:ext cx="20202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28 июня 2019 года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0124" y="6062444"/>
            <a:ext cx="426029" cy="5983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19" name="Заголовок 18"/>
          <p:cNvSpPr>
            <a:spLocks noGrp="1"/>
          </p:cNvSpPr>
          <p:nvPr>
            <p:ph type="ctrTitle"/>
          </p:nvPr>
        </p:nvSpPr>
        <p:spPr>
          <a:xfrm>
            <a:off x="899593" y="1714846"/>
            <a:ext cx="7277428" cy="1532786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«Точки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пересечения» концепции Национальной стратегии устойчивого развития на период до 2035 года и концепции стратегии устойчивого развития Могилевской области до 2035 года</a:t>
            </a:r>
            <a:r>
              <a:rPr lang="be-BY" sz="4400" b="1" dirty="0">
                <a:solidFill>
                  <a:prstClr val="black"/>
                </a:solidFill>
              </a:rPr>
              <a:t/>
            </a:r>
            <a:br>
              <a:rPr lang="be-BY" sz="4400" b="1" dirty="0">
                <a:solidFill>
                  <a:prstClr val="black"/>
                </a:solidFill>
              </a:rPr>
            </a:br>
            <a:endParaRPr lang="ru-RU" sz="14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1014537" y="4305257"/>
            <a:ext cx="7266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i="1" dirty="0" err="1" smtClean="0">
                <a:latin typeface="Times New Roman" panose="02020603050405020304" pitchFamily="18" charset="0"/>
                <a:ea typeface="Calibri" panose="020F0502020204030204" pitchFamily="34" charset="0"/>
              </a:rPr>
              <a:t>Шадраков</a:t>
            </a:r>
            <a:r>
              <a:rPr lang="ru-RU" sz="12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Алексей </a:t>
            </a:r>
            <a:r>
              <a:rPr lang="ru-RU" sz="12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Васильевич-</a:t>
            </a:r>
          </a:p>
          <a:p>
            <a:r>
              <a:rPr lang="ru-RU" sz="12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заведующий Могилевским региональным </a:t>
            </a:r>
            <a:r>
              <a:rPr lang="ru-RU" sz="1200" i="1" dirty="0">
                <a:latin typeface="Times New Roman" panose="02020603050405020304" pitchFamily="18" charset="0"/>
                <a:ea typeface="Calibri" panose="020F0502020204030204" pitchFamily="34" charset="0"/>
              </a:rPr>
              <a:t>центром социально-экономических исследований НИЭИ Минэкономики Республики Беларусь 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1564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3"/>
            <a:ext cx="2597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27705" y="158996"/>
            <a:ext cx="3050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«Точки пересечения»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7128" y="1115698"/>
            <a:ext cx="769121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i="1" dirty="0" smtClean="0">
                <a:latin typeface="Times New Roman"/>
                <a:ea typeface="Times New Roman"/>
                <a:cs typeface="Calibri"/>
              </a:rPr>
              <a:t>Основной вывод:</a:t>
            </a:r>
          </a:p>
          <a:p>
            <a:pPr algn="just"/>
            <a:endParaRPr lang="ru-RU" sz="2400" b="1" i="1" dirty="0" smtClean="0">
              <a:latin typeface="Times New Roman"/>
              <a:ea typeface="Times New Roman"/>
              <a:cs typeface="Calibri"/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/>
                <a:ea typeface="Times New Roman"/>
                <a:cs typeface="Calibri"/>
              </a:rPr>
              <a:t>Хорошо интегрируются;</a:t>
            </a:r>
          </a:p>
          <a:p>
            <a:pPr marL="457200" indent="-457200" algn="just">
              <a:buAutoNum type="arabicPeriod"/>
            </a:pPr>
            <a:endParaRPr lang="ru-RU" sz="2000" dirty="0">
              <a:latin typeface="Times New Roman"/>
              <a:ea typeface="Times New Roman"/>
              <a:cs typeface="Calibri"/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/>
                <a:ea typeface="Times New Roman"/>
                <a:cs typeface="Calibri"/>
              </a:rPr>
              <a:t>Усиливают друг друга;</a:t>
            </a:r>
          </a:p>
          <a:p>
            <a:pPr marL="457200" indent="-457200" algn="just">
              <a:buAutoNum type="arabicPeriod"/>
            </a:pPr>
            <a:endParaRPr lang="ru-RU" sz="2000" dirty="0">
              <a:latin typeface="Times New Roman"/>
              <a:ea typeface="Times New Roman"/>
              <a:cs typeface="Calibri"/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/>
                <a:ea typeface="Times New Roman"/>
                <a:cs typeface="Calibri"/>
              </a:rPr>
              <a:t>НСУР-2035 создает условия для раскрытия уникальности Могилевской области;</a:t>
            </a:r>
          </a:p>
          <a:p>
            <a:pPr marL="457200" indent="-457200" algn="just">
              <a:buAutoNum type="arabicPeriod"/>
            </a:pPr>
            <a:endParaRPr lang="ru-RU" sz="2000" dirty="0">
              <a:latin typeface="Times New Roman"/>
              <a:ea typeface="Times New Roman"/>
              <a:cs typeface="Calibri"/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/>
                <a:ea typeface="Times New Roman"/>
                <a:cs typeface="Calibri"/>
              </a:rPr>
              <a:t>Важно расширение консультаций между разработчиками СУР Могилевской области и НСУР-2035 для гармонизации и планирования коммуникации и взаимодействия при разработке стратегических документов по устойчивому развитию в будущем.</a:t>
            </a:r>
            <a:endParaRPr lang="be-BY" sz="2000" dirty="0">
              <a:ea typeface="Times New Roman"/>
              <a:cs typeface="Calibri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67" y="42738"/>
            <a:ext cx="1948233" cy="76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476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1273946" y="2121880"/>
            <a:ext cx="3660454" cy="53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ru-RU" sz="2900" b="1" dirty="0">
                <a:solidFill>
                  <a:srgbClr val="FF0000"/>
                </a:solidFill>
              </a:rPr>
              <a:t>Спасибо за внимание</a:t>
            </a:r>
          </a:p>
        </p:txBody>
      </p:sp>
      <p:sp>
        <p:nvSpPr>
          <p:cNvPr id="21" name="Textfeld 79"/>
          <p:cNvSpPr txBox="1"/>
          <p:nvPr/>
        </p:nvSpPr>
        <p:spPr>
          <a:xfrm>
            <a:off x="7027555" y="4510371"/>
            <a:ext cx="15400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Arial Narrow" panose="020B0606020202030204" pitchFamily="34" charset="0"/>
              </a:rPr>
              <a:t>В сотрудничестве с</a:t>
            </a:r>
            <a:r>
              <a:rPr lang="de-DE" sz="1050" dirty="0" smtClean="0">
                <a:latin typeface="Arial Narrow" panose="020B0606020202030204" pitchFamily="34" charset="0"/>
              </a:rPr>
              <a:t>:</a:t>
            </a:r>
            <a:endParaRPr lang="de-DE" dirty="0"/>
          </a:p>
        </p:txBody>
      </p:sp>
      <p:pic>
        <p:nvPicPr>
          <p:cNvPr id="22" name="Picture 5" descr="IFRD_rus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7146670" y="4764287"/>
            <a:ext cx="1562178" cy="775488"/>
          </a:xfrm>
          <a:prstGeom prst="rect">
            <a:avLst/>
          </a:prstGeom>
          <a:ln>
            <a:noFill/>
          </a:ln>
          <a:effectLst>
            <a:softEdge rad="31750"/>
          </a:effectLst>
          <a:extLst/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5305" y="3272397"/>
            <a:ext cx="804529" cy="1130026"/>
          </a:xfrm>
          <a:prstGeom prst="rect">
            <a:avLst/>
          </a:prstGeom>
        </p:spPr>
      </p:pic>
      <p:pic>
        <p:nvPicPr>
          <p:cNvPr id="24" name="Grafik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069758" y="3824192"/>
            <a:ext cx="57114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 err="1">
                <a:latin typeface="Times New Roman" panose="02020603050405020304" pitchFamily="18" charset="0"/>
                <a:ea typeface="Calibri" panose="020F0502020204030204" pitchFamily="34" charset="0"/>
              </a:rPr>
              <a:t>Шадраков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 Алексей Васильевич-</a:t>
            </a:r>
          </a:p>
          <a:p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заведующий Могилевским региональным центром социально-экономических исследований НИЭИ Минэкономики Республики Беларусь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82495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569" y="1821288"/>
            <a:ext cx="6169277" cy="4793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Выноска 2 (с границей) 7"/>
          <p:cNvSpPr/>
          <p:nvPr/>
        </p:nvSpPr>
        <p:spPr>
          <a:xfrm rot="10800000">
            <a:off x="393981" y="2945516"/>
            <a:ext cx="2405779" cy="1984702"/>
          </a:xfrm>
          <a:prstGeom prst="accent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7454"/>
              <a:gd name="adj6" fmla="val -61949"/>
            </a:avLst>
          </a:prstGeom>
          <a:solidFill>
            <a:srgbClr val="92D050"/>
          </a:solidFill>
          <a:ln w="5715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3"/>
            <a:ext cx="2597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63133" y="845151"/>
            <a:ext cx="74768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НСУР-2035 – белорусская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модель устойчивого развития, внедрение которой обеспечит высокое качество жизни населения 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динамич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ное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экономическое развитие на базе экологически целесообразного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природопользования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734" y="88819"/>
            <a:ext cx="2102265" cy="833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89" y="3050018"/>
            <a:ext cx="2113614" cy="166774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</p:pic>
      <p:sp>
        <p:nvSpPr>
          <p:cNvPr id="13" name="TextBox 12"/>
          <p:cNvSpPr txBox="1"/>
          <p:nvPr/>
        </p:nvSpPr>
        <p:spPr>
          <a:xfrm>
            <a:off x="6394557" y="2436362"/>
            <a:ext cx="191270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НСУР-2035</a:t>
            </a:r>
            <a:r>
              <a:rPr lang="ru-RU" sz="2800" dirty="0" smtClean="0"/>
              <a:t> </a:t>
            </a:r>
          </a:p>
          <a:p>
            <a:pPr algn="ctr"/>
            <a:endParaRPr lang="ru-RU" sz="2800" dirty="0"/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354392787"/>
              </p:ext>
            </p:extLst>
          </p:nvPr>
        </p:nvGraphicFramePr>
        <p:xfrm>
          <a:off x="2384237" y="201490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339295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3"/>
            <a:ext cx="2597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6642" y="1076184"/>
            <a:ext cx="7924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НСУР-2035 и СУР-2035 Могилевской области: точки пересечения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1734" y="88819"/>
            <a:ext cx="2102265" cy="833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07" y="2247995"/>
            <a:ext cx="1979128" cy="2605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8097" y="2415474"/>
            <a:ext cx="2638871" cy="2082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815049" y="3289227"/>
            <a:ext cx="11168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НСУР-2035</a:t>
            </a:r>
            <a:r>
              <a:rPr lang="ru-RU" sz="1400" dirty="0" smtClean="0"/>
              <a:t> </a:t>
            </a:r>
          </a:p>
          <a:p>
            <a:pPr algn="ctr"/>
            <a:endParaRPr lang="ru-RU" sz="1400" dirty="0"/>
          </a:p>
        </p:txBody>
      </p:sp>
      <p:sp>
        <p:nvSpPr>
          <p:cNvPr id="15" name="TextBox 14"/>
          <p:cNvSpPr txBox="1"/>
          <p:nvPr/>
        </p:nvSpPr>
        <p:spPr>
          <a:xfrm>
            <a:off x="3084611" y="2427452"/>
            <a:ext cx="3957123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Индикаторы;</a:t>
            </a:r>
          </a:p>
          <a:p>
            <a:pPr marL="342900" indent="-342900"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Этапы реализации СУР;</a:t>
            </a:r>
          </a:p>
          <a:p>
            <a:pPr marL="342900" indent="-342900"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Приоритеты УР;</a:t>
            </a:r>
          </a:p>
          <a:p>
            <a:pPr marL="342900" indent="-342900">
              <a:buFont typeface="Wingdings" pitchFamily="2" charset="2"/>
              <a:buChar char="§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Соответствие ЦУР.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481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3"/>
            <a:ext cx="2597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27705" y="158996"/>
            <a:ext cx="3050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«Точки пересечения»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7128" y="1115698"/>
            <a:ext cx="769121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(1) Индикаторы Концепции НСУР-2035 и Концепции СУР Могилевской области: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Концепция НСУР – 21;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Концепция СУР Могилевской области – 35;</a:t>
            </a:r>
          </a:p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 них 19 соответствуют индикаторам Концепции НСУР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67" y="42738"/>
            <a:ext cx="1948233" cy="76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44053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3"/>
            <a:ext cx="2597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127705" y="158996"/>
            <a:ext cx="3050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«Точки пересечения»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57128" y="912458"/>
            <a:ext cx="76912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(2) Этапы реализации НСУР-2035 и СУР Могилевской области:</a:t>
            </a:r>
          </a:p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767" y="42738"/>
            <a:ext cx="1948233" cy="76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6367859"/>
              </p:ext>
            </p:extLst>
          </p:nvPr>
        </p:nvGraphicFramePr>
        <p:xfrm>
          <a:off x="900484" y="1776944"/>
          <a:ext cx="7048450" cy="31750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24225"/>
                <a:gridCol w="3524225"/>
              </a:tblGrid>
              <a:tr h="359354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НСУР-2035</a:t>
                      </a:r>
                      <a:endParaRPr lang="be-BY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Times New Roman" pitchFamily="18" charset="0"/>
                          <a:cs typeface="Times New Roman" pitchFamily="18" charset="0"/>
                        </a:rPr>
                        <a:t>СУР Могилевской области</a:t>
                      </a:r>
                      <a:endParaRPr lang="ru-RU" sz="1800" b="1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e-BY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Первый этап –2021-2025 годы</a:t>
                      </a:r>
                    </a:p>
                    <a:p>
                      <a:r>
                        <a:rPr lang="ru-RU" sz="1600" i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 платформы новой национальной экономики</a:t>
                      </a:r>
                      <a:endParaRPr lang="be-BY" sz="1600" i="1" kern="120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e-BY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Первый этап – </a:t>
                      </a:r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2020-2022 годы</a:t>
                      </a:r>
                    </a:p>
                    <a:p>
                      <a:r>
                        <a:rPr lang="ru-RU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Закладка основ для реализации приоритетных направлений устойчивого развития региона</a:t>
                      </a:r>
                      <a:endParaRPr lang="be-BY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be-BY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Второй этап – 2026-2035 годы</a:t>
                      </a:r>
                    </a:p>
                    <a:p>
                      <a:r>
                        <a:rPr lang="ru-RU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Рост духовно-нравственных и  экологических ценностей, достижение  высоких стандартов  жизни  населения</a:t>
                      </a:r>
                      <a:endParaRPr lang="be-BY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e-BY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Второй этап – </a:t>
                      </a:r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2023-2030 </a:t>
                      </a:r>
                      <a:r>
                        <a:rPr lang="ru-RU" sz="1800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  <a:p>
                      <a:r>
                        <a:rPr lang="ru-RU" sz="1600" i="1" dirty="0" smtClean="0">
                          <a:latin typeface="Times New Roman" pitchFamily="18" charset="0"/>
                          <a:cs typeface="Times New Roman" pitchFamily="18" charset="0"/>
                        </a:rPr>
                        <a:t>Достижение основных показателей экологической безопасности, экономического роста и социального благополучия</a:t>
                      </a:r>
                      <a:endParaRPr lang="be-BY" sz="1600" i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be-BY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be-BY" sz="1800" b="1" i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Третий этап – </a:t>
                      </a:r>
                      <a:r>
                        <a:rPr lang="ru-RU" sz="1800" b="1" i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2031–2035 </a:t>
                      </a:r>
                      <a:r>
                        <a:rPr lang="ru-RU" sz="1800" b="1" i="1" kern="12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годы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03414" y="5066744"/>
            <a:ext cx="794492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третьего этапа</a:t>
            </a:r>
            <a:r>
              <a:rPr lang="ru-RU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СУР Могилевской </a:t>
            </a:r>
            <a:r>
              <a:rPr lang="ru-RU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области: </a:t>
            </a:r>
            <a:r>
              <a:rPr lang="ru-RU" i="1" dirty="0">
                <a:solidFill>
                  <a:srgbClr val="002060"/>
                </a:solidFill>
                <a:latin typeface="Times New Roman"/>
                <a:ea typeface="Times New Roman"/>
              </a:rPr>
              <a:t>закрепление достигнутых </a:t>
            </a:r>
            <a:endParaRPr lang="ru-RU" i="1" dirty="0" smtClean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 lvl="0" algn="just"/>
            <a:r>
              <a:rPr lang="ru-RU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темпов </a:t>
            </a:r>
            <a:r>
              <a:rPr lang="ru-RU" i="1" dirty="0">
                <a:solidFill>
                  <a:srgbClr val="002060"/>
                </a:solidFill>
                <a:latin typeface="Times New Roman"/>
                <a:ea typeface="Times New Roman"/>
              </a:rPr>
              <a:t>устойчивого </a:t>
            </a:r>
            <a:r>
              <a:rPr lang="ru-RU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развития, усиление </a:t>
            </a:r>
            <a:r>
              <a:rPr lang="ru-RU" i="1" dirty="0">
                <a:solidFill>
                  <a:srgbClr val="002060"/>
                </a:solidFill>
                <a:latin typeface="Times New Roman"/>
                <a:ea typeface="Times New Roman"/>
              </a:rPr>
              <a:t>позиционирования и интеграции области в международном пространстве</a:t>
            </a:r>
            <a:endParaRPr lang="be-BY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be-BY" dirty="0"/>
          </a:p>
        </p:txBody>
      </p:sp>
    </p:spTree>
    <p:extLst>
      <p:ext uri="{BB962C8B-B14F-4D97-AF65-F5344CB8AC3E}">
        <p14:creationId xmlns:p14="http://schemas.microsoft.com/office/powerpoint/2010/main" val="33673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3"/>
            <a:ext cx="2597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519488" y="36680"/>
            <a:ext cx="3050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«Точки пересечения»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04270" y="1381046"/>
            <a:ext cx="192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Концепция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НСУР-2035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9067" y="1412297"/>
            <a:ext cx="3304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Концепция СУР Могилевской области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04750" y="2004997"/>
            <a:ext cx="3288864" cy="467593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>
              <a:solidFill>
                <a:srgbClr val="FF0000"/>
              </a:solidFill>
              <a:effectLst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71537" y="2004996"/>
            <a:ext cx="3454204" cy="467593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1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07373" y="2046071"/>
            <a:ext cx="296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1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•Создание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достойных рабочих мест,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обеспечение равных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возможностей в любом возрасте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875091" y="2877068"/>
            <a:ext cx="296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2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Цифровизация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страны,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повсеместное внедрение инноваций 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качественное образование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60253" y="3691393"/>
            <a:ext cx="2961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3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Устойчивое развитие института семьи, потенциала детей и молодежи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63369" y="4522390"/>
            <a:ext cx="296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4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Создание устойчивой инфраструктуры, комфортной и конкурентоспособной бизнес-среды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31084" y="5353387"/>
            <a:ext cx="29618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5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Обеспечение экологической безопасности на основе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развития зеленой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экономики,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рациональных моделей производства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потребления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04751" y="2026546"/>
            <a:ext cx="3288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</a:t>
            </a:r>
            <a:r>
              <a:rPr lang="ru-RU" sz="1200" b="1" u="sng" dirty="0" smtClean="0"/>
              <a:t>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</a:t>
            </a:r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•</a:t>
            </a:r>
            <a:r>
              <a:rPr lang="ru-RU" sz="1200" dirty="0">
                <a:latin typeface="Times New Roman"/>
                <a:ea typeface="Times New Roman"/>
              </a:rPr>
              <a:t>Благоприятная окружающая среда и рациональное использование природных ресурсов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804751" y="2836847"/>
            <a:ext cx="330454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2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200" dirty="0" smtClean="0"/>
              <a:t>•</a:t>
            </a:r>
            <a:r>
              <a:rPr lang="ru-RU" sz="1200" dirty="0">
                <a:latin typeface="Times New Roman"/>
                <a:ea typeface="Times New Roman"/>
                <a:cs typeface="Calibri"/>
              </a:rPr>
              <a:t>Качество жизни населения, социальное благополучие и </a:t>
            </a:r>
            <a:r>
              <a:rPr lang="ru-RU" sz="1200" dirty="0" err="1">
                <a:latin typeface="Times New Roman"/>
                <a:ea typeface="Times New Roman"/>
                <a:cs typeface="Calibri"/>
              </a:rPr>
              <a:t>инклюзивность</a:t>
            </a:r>
            <a:r>
              <a:rPr lang="ru-RU" sz="1200" dirty="0">
                <a:latin typeface="Times New Roman"/>
                <a:ea typeface="Times New Roman"/>
                <a:cs typeface="Calibri"/>
              </a:rPr>
              <a:t> </a:t>
            </a:r>
            <a:r>
              <a:rPr lang="ru-RU" sz="1200" dirty="0" smtClean="0">
                <a:latin typeface="Times New Roman"/>
                <a:ea typeface="Times New Roman"/>
                <a:cs typeface="Calibri"/>
              </a:rPr>
              <a:t>развития</a:t>
            </a:r>
            <a:endParaRPr lang="be-BY" sz="1200" dirty="0">
              <a:ea typeface="Times New Roman"/>
              <a:cs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20435" y="3599059"/>
            <a:ext cx="3288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3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Цифровизация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экономики и развитие бизнес среды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20435" y="5907385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7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Общественное участие для устойчивого развития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04751" y="1388511"/>
            <a:ext cx="3288863" cy="584775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  <p:sp>
        <p:nvSpPr>
          <p:cNvPr id="28" name="Прямоугольник 27"/>
          <p:cNvSpPr/>
          <p:nvPr/>
        </p:nvSpPr>
        <p:spPr>
          <a:xfrm>
            <a:off x="4471537" y="1391523"/>
            <a:ext cx="3454204" cy="584775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  <p:sp>
        <p:nvSpPr>
          <p:cNvPr id="29" name="TextBox 28"/>
          <p:cNvSpPr txBox="1"/>
          <p:nvPr/>
        </p:nvSpPr>
        <p:spPr>
          <a:xfrm>
            <a:off x="1850385" y="834538"/>
            <a:ext cx="577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(3.1) Приоритеты устойчивого развития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89066" y="4186455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4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Устойчивое развитие сельских территорий и малых городов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20435" y="4755242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5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Зеленое градостроительство и устойчивое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потребление</a:t>
            </a:r>
            <a:endParaRPr lang="be-BY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20435" y="5314136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6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Образование, ориентированное на устойчивое развитие будущих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поколений</a:t>
            </a:r>
            <a:endParaRPr lang="be-BY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673" y="12166"/>
            <a:ext cx="1836753" cy="72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5094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3"/>
            <a:ext cx="2597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519488" y="36680"/>
            <a:ext cx="3050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«Точки пересечения»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43591" y="1308601"/>
            <a:ext cx="3304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Концепция СУР Могилевской области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059274" y="1901301"/>
            <a:ext cx="3288864" cy="467593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>
              <a:solidFill>
                <a:srgbClr val="FF0000"/>
              </a:solidFill>
              <a:effectLst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26061" y="1901300"/>
            <a:ext cx="3454204" cy="467593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1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61897" y="1942375"/>
            <a:ext cx="296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1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•Создание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достойных рабочих мест,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обеспечение равных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возможностей в любом возрасте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29615" y="2773372"/>
            <a:ext cx="296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2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Цифровизация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страны,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повсеместное внедрение инноваций 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качественное образование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14777" y="3587697"/>
            <a:ext cx="2961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3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Устойчивое развитие института семьи, потенциала детей и молодежи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17893" y="4418694"/>
            <a:ext cx="296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4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Создание устойчивой инфраструктуры, комфортной и конкурентоспособной бизнес-среды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085608" y="5249691"/>
            <a:ext cx="29618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5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Обеспечение экологической безопасности на основе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развития зеленой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экономики,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рациональных моделей производства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потребления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059275" y="1922850"/>
            <a:ext cx="3288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</a:t>
            </a:r>
            <a:r>
              <a:rPr lang="ru-RU" sz="1200" b="1" u="sng" dirty="0" smtClean="0"/>
              <a:t>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</a:t>
            </a:r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•</a:t>
            </a:r>
            <a:r>
              <a:rPr lang="ru-RU" sz="1200" dirty="0">
                <a:latin typeface="Times New Roman"/>
                <a:ea typeface="Times New Roman"/>
              </a:rPr>
              <a:t>Благоприятная окружающая среда и рациональное использование природных ресурсов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1059275" y="2733151"/>
            <a:ext cx="330454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2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200" dirty="0" smtClean="0"/>
              <a:t>•</a:t>
            </a:r>
            <a:r>
              <a:rPr lang="ru-RU" sz="1200" dirty="0">
                <a:latin typeface="Times New Roman"/>
                <a:ea typeface="Times New Roman"/>
                <a:cs typeface="Calibri"/>
              </a:rPr>
              <a:t>Качество жизни населения, социальное благополучие и </a:t>
            </a:r>
            <a:r>
              <a:rPr lang="ru-RU" sz="1200" dirty="0" err="1">
                <a:latin typeface="Times New Roman"/>
                <a:ea typeface="Times New Roman"/>
                <a:cs typeface="Calibri"/>
              </a:rPr>
              <a:t>инклюзивность</a:t>
            </a:r>
            <a:r>
              <a:rPr lang="ru-RU" sz="1200" dirty="0">
                <a:latin typeface="Times New Roman"/>
                <a:ea typeface="Times New Roman"/>
                <a:cs typeface="Calibri"/>
              </a:rPr>
              <a:t> </a:t>
            </a:r>
            <a:r>
              <a:rPr lang="ru-RU" sz="1200" dirty="0" smtClean="0">
                <a:latin typeface="Times New Roman"/>
                <a:ea typeface="Times New Roman"/>
                <a:cs typeface="Calibri"/>
              </a:rPr>
              <a:t>развития</a:t>
            </a:r>
            <a:endParaRPr lang="be-BY" sz="1200" dirty="0">
              <a:ea typeface="Times New Roman"/>
              <a:cs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74959" y="3495363"/>
            <a:ext cx="3288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3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Цифровизация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экономики и развитие бизнес среды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074959" y="5803689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7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Общественное участие для устойчивого развития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4283486" y="2070579"/>
            <a:ext cx="831291" cy="3411964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59275" y="1284815"/>
            <a:ext cx="3288863" cy="584775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  <p:sp>
        <p:nvSpPr>
          <p:cNvPr id="28" name="Прямоугольник 27"/>
          <p:cNvSpPr/>
          <p:nvPr/>
        </p:nvSpPr>
        <p:spPr>
          <a:xfrm>
            <a:off x="4726061" y="1287827"/>
            <a:ext cx="3454204" cy="584775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  <p:sp>
        <p:nvSpPr>
          <p:cNvPr id="29" name="TextBox 28"/>
          <p:cNvSpPr txBox="1"/>
          <p:nvPr/>
        </p:nvSpPr>
        <p:spPr>
          <a:xfrm>
            <a:off x="2104909" y="815685"/>
            <a:ext cx="577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(3.1) Приоритеты устойчивого развития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43590" y="4082759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4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Устойчивое развитие сельских территорий и малых городов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074959" y="4651546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5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Зеленое градостроительство и устойчивое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потребление</a:t>
            </a:r>
            <a:endParaRPr lang="be-BY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074959" y="5210440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6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Образование, ориентированное на устойчивое развитие будущих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поколений</a:t>
            </a:r>
            <a:endParaRPr lang="be-BY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V="1">
            <a:off x="4318830" y="2070579"/>
            <a:ext cx="925557" cy="974644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4291206" y="3045223"/>
            <a:ext cx="870691" cy="865638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263785" y="5191998"/>
            <a:ext cx="898112" cy="433940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16" idx="1"/>
          </p:cNvCxnSpPr>
          <p:nvPr/>
        </p:nvCxnSpPr>
        <p:spPr>
          <a:xfrm flipV="1">
            <a:off x="4269278" y="3910863"/>
            <a:ext cx="845499" cy="1750802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4283486" y="4515578"/>
            <a:ext cx="878411" cy="201613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673" y="12166"/>
            <a:ext cx="1836753" cy="72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398538" y="1277350"/>
            <a:ext cx="192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Концепция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НСУР-2035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73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3"/>
            <a:ext cx="2597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519488" y="36680"/>
            <a:ext cx="3050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«Точки пересечения»</a:t>
            </a:r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60680" y="1329968"/>
            <a:ext cx="33045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Концепция СУР Могилевской области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76363" y="1922668"/>
            <a:ext cx="3288864" cy="467593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u="sng" dirty="0">
              <a:solidFill>
                <a:srgbClr val="FF0000"/>
              </a:solidFill>
              <a:effectLst/>
              <a:ea typeface="Times New Roman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843150" y="1922667"/>
            <a:ext cx="3454204" cy="467593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110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78986" y="1963742"/>
            <a:ext cx="296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1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•Создание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достойных рабочих мест,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обеспечение равных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возможностей в любом возрасте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246704" y="2794739"/>
            <a:ext cx="296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2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Цифровизация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страны,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повсеместное внедрение инноваций 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качественное образование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31866" y="3609064"/>
            <a:ext cx="29618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3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Устойчивое развитие института семьи, потенциала детей и молодежи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34982" y="4440061"/>
            <a:ext cx="29618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4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Создание устойчивой инфраструктуры, комфортной и конкурентоспособной бизнес-среды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02697" y="5271058"/>
            <a:ext cx="29618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ПРИОРИТЕТ 5</a:t>
            </a:r>
          </a:p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Обеспечение экологической безопасности на основе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развития зеленой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экономики,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рациональных моделей производства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и потребления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76364" y="1944217"/>
            <a:ext cx="3288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</a:t>
            </a:r>
            <a:r>
              <a:rPr lang="ru-RU" sz="1200" b="1" u="sng" dirty="0" smtClean="0"/>
              <a:t>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</a:t>
            </a:r>
            <a:r>
              <a:rPr lang="ru-RU" sz="1200" b="1" u="sng" dirty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•</a:t>
            </a:r>
            <a:r>
              <a:rPr lang="ru-RU" sz="1200" dirty="0">
                <a:latin typeface="Times New Roman"/>
                <a:ea typeface="Times New Roman"/>
              </a:rPr>
              <a:t>Благоприятная окружающая среда и рациональное использование природных ресурсов</a:t>
            </a:r>
            <a:endParaRPr lang="ru-RU" sz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1176364" y="2754518"/>
            <a:ext cx="3304547" cy="907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2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spcBef>
                <a:spcPts val="600"/>
              </a:spcBef>
              <a:spcAft>
                <a:spcPts val="0"/>
              </a:spcAft>
            </a:pPr>
            <a:r>
              <a:rPr lang="ru-RU" sz="1200" dirty="0" smtClean="0"/>
              <a:t>•</a:t>
            </a:r>
            <a:r>
              <a:rPr lang="ru-RU" sz="1200" dirty="0">
                <a:latin typeface="Times New Roman"/>
                <a:ea typeface="Times New Roman"/>
                <a:cs typeface="Calibri"/>
              </a:rPr>
              <a:t>Качество жизни населения, социальное благополучие и </a:t>
            </a:r>
            <a:r>
              <a:rPr lang="ru-RU" sz="1200" dirty="0" err="1">
                <a:latin typeface="Times New Roman"/>
                <a:ea typeface="Times New Roman"/>
                <a:cs typeface="Calibri"/>
              </a:rPr>
              <a:t>инклюзивность</a:t>
            </a:r>
            <a:r>
              <a:rPr lang="ru-RU" sz="1200" dirty="0">
                <a:latin typeface="Times New Roman"/>
                <a:ea typeface="Times New Roman"/>
                <a:cs typeface="Calibri"/>
              </a:rPr>
              <a:t> </a:t>
            </a:r>
            <a:r>
              <a:rPr lang="ru-RU" sz="1200" dirty="0" smtClean="0">
                <a:latin typeface="Times New Roman"/>
                <a:ea typeface="Times New Roman"/>
                <a:cs typeface="Calibri"/>
              </a:rPr>
              <a:t>развития</a:t>
            </a:r>
            <a:endParaRPr lang="be-BY" sz="1200" dirty="0">
              <a:ea typeface="Times New Roman"/>
              <a:cs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92048" y="3516730"/>
            <a:ext cx="328886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3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Цифровизация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экономики и развитие бизнес среды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192048" y="5825056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>
                <a:solidFill>
                  <a:srgbClr val="FF0000"/>
                </a:solidFill>
              </a:rPr>
              <a:t>                                                               </a:t>
            </a:r>
            <a:r>
              <a:rPr lang="ru-RU" sz="12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ПРИОРИТЕТ 7</a:t>
            </a:r>
            <a:endParaRPr lang="ru-RU" sz="1200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Общественное участие для устойчивого развития</a:t>
            </a:r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4400575" y="2091946"/>
            <a:ext cx="831291" cy="3411964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176364" y="1306182"/>
            <a:ext cx="3288863" cy="584775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  <p:sp>
        <p:nvSpPr>
          <p:cNvPr id="28" name="Прямоугольник 27"/>
          <p:cNvSpPr/>
          <p:nvPr/>
        </p:nvSpPr>
        <p:spPr>
          <a:xfrm>
            <a:off x="4843150" y="1309194"/>
            <a:ext cx="3454204" cy="584775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e-BY"/>
          </a:p>
        </p:txBody>
      </p:sp>
      <p:sp>
        <p:nvSpPr>
          <p:cNvPr id="29" name="TextBox 28"/>
          <p:cNvSpPr txBox="1"/>
          <p:nvPr/>
        </p:nvSpPr>
        <p:spPr>
          <a:xfrm>
            <a:off x="2133189" y="721063"/>
            <a:ext cx="577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(3.1) Приоритеты устойчивого развития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160679" y="4104126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4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Устойчивое развитие сельских территорий и малых городов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192048" y="4672913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5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Зеленое градостроительство и устойчивое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потребление</a:t>
            </a:r>
            <a:endParaRPr lang="be-BY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192048" y="5231807"/>
            <a:ext cx="33045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 smtClean="0"/>
              <a:t>                                                               </a:t>
            </a:r>
            <a:r>
              <a:rPr lang="ru-RU" sz="1200" b="1" u="sng" dirty="0" smtClean="0">
                <a:latin typeface="Times New Roman" pitchFamily="18" charset="0"/>
                <a:cs typeface="Times New Roman" pitchFamily="18" charset="0"/>
              </a:rPr>
              <a:t>ПРИОРИТЕТ 6</a:t>
            </a:r>
            <a:endParaRPr lang="ru-RU" sz="1200" u="sng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•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Образование, ориентированное на устойчивое развитие будущих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поколений</a:t>
            </a:r>
            <a:endParaRPr lang="be-BY" sz="12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3" name="Прямая со стрелкой 32"/>
          <p:cNvCxnSpPr/>
          <p:nvPr/>
        </p:nvCxnSpPr>
        <p:spPr>
          <a:xfrm flipV="1">
            <a:off x="4435919" y="2091946"/>
            <a:ext cx="925557" cy="974644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4408295" y="3066590"/>
            <a:ext cx="870691" cy="865638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380874" y="5213365"/>
            <a:ext cx="898112" cy="433940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>
            <a:endCxn id="16" idx="1"/>
          </p:cNvCxnSpPr>
          <p:nvPr/>
        </p:nvCxnSpPr>
        <p:spPr>
          <a:xfrm flipV="1">
            <a:off x="4386367" y="3932230"/>
            <a:ext cx="845499" cy="1750802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4400575" y="4536945"/>
            <a:ext cx="878411" cy="201613"/>
          </a:xfrm>
          <a:prstGeom prst="straightConnector1">
            <a:avLst/>
          </a:prstGeom>
          <a:ln w="5715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8673" y="12166"/>
            <a:ext cx="1836753" cy="72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5721135" y="1317354"/>
            <a:ext cx="19249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Концепция 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НСУР-2035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53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5303"/>
            <a:ext cx="2597150" cy="963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563" y="79635"/>
            <a:ext cx="2103437" cy="828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http://www.by.undp.org/content/dam/belarus/img/%D0%A6%D0%A3%D0%A0%20%D1%80%D1%83%D1%81/%D1%86%D0%B5%D0%BB%D1%8C%20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3611" y="1646456"/>
            <a:ext cx="81164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http://www.by.undp.org/content/dam/belarus/img/%D0%A6%D0%A3%D0%A0%20%D1%80%D1%83%D1%81/%D1%86%D0%B5%D0%BB%D1%8C%20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411" y="1630144"/>
            <a:ext cx="81164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8" descr="http://www.by.undp.org/content/dam/belarus/img/%D0%A6%D0%A3%D0%A0%20%D1%80%D1%83%D1%81/%D1%86%D0%B5%D0%BB%D1%8C%200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947" y="1643431"/>
            <a:ext cx="7821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0" descr="http://www.by.undp.org/content/dam/belarus/img/%D0%A6%D0%A3%D0%A0%20%D1%80%D1%83%D1%81/%D1%86%D0%B5%D0%BB%D1%8C%2005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012" y="1646456"/>
            <a:ext cx="7821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http://www.by.undp.org/content/dam/belarus/img/%D0%A6%D0%A3%D0%A0%20%D1%80%D1%83%D1%81/%D1%86%D0%B5%D0%BB%D1%8C%200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7265" y="2658209"/>
            <a:ext cx="807987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4" descr="http://www.by.undp.org/content/dam/belarus/img/%D0%A6%D0%A3%D0%A0%20%D1%80%D1%83%D1%81/%D1%86%D0%B5%D0%BB%D1%8C%2007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381" y="2655683"/>
            <a:ext cx="8146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6" descr="http://www.by.undp.org/content/dam/belarus/img/%D0%A6%D0%A3%D0%A0%20%D1%80%D1%83%D1%81/%D1%86%D0%B5%D0%BB%D1%8C%2008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545" y="2633852"/>
            <a:ext cx="7821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 descr="http://www.by.undp.org/content/dam/belarus/img/%D0%A6%D0%A3%D0%A0%20%D1%80%D1%83%D1%81/%D1%86%D0%B5%D0%BB%D1%8C%200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610" y="2644941"/>
            <a:ext cx="7821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2" descr="http://www.by.undp.org/content/dam/belarus/img/%D0%A6%D0%A3%D0%A0%20%D1%80%D1%83%D1%81/%D1%86%D0%B5%D0%BB%D1%8C%201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6314" y="3673006"/>
            <a:ext cx="804958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4" descr="http://www.by.undp.org/content/dam/belarus/img/%D0%A6%D0%A3%D0%A0%20%D1%80%D1%83%D1%81/%D1%86%D0%B5%D0%BB%D1%8C%2011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7382" y="3684488"/>
            <a:ext cx="8146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6" descr="http://www.by.undp.org/content/dam/belarus/img/%D0%A6%D0%A3%D0%A0%20%D1%80%D1%83%D1%81/%D1%86%D0%B5%D0%BB%D1%8C%2012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545" y="3686274"/>
            <a:ext cx="7821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8" descr="http://www.by.undp.org/content/dam/belarus/img/%D0%A6%D0%A3%D0%A0%20%D1%80%D1%83%D1%81/%D1%86%D0%B5%D0%BB%D1%8C%2013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9610" y="3673006"/>
            <a:ext cx="7821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30" descr="http://www.by.undp.org/content/dam/belarus/img/%D0%A6%D0%A3%D0%A0%20%D1%80%D1%83%D1%81/%D1%86%D0%B5%D0%BB%D1%8C%2014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3081" y="4700001"/>
            <a:ext cx="7821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32" descr="http://www.by.undp.org/content/dam/belarus/img/%D0%A6%D0%A3%D0%A0%20%D1%80%D1%83%D1%81/%D1%86%D0%B5%D0%BB%D1%8C%2015.jpg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4852" y="4712553"/>
            <a:ext cx="838433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34" descr="http://www.by.undp.org/content/dam/belarus/img/%D0%A6%D0%A3%D0%A0%20%D1%80%D1%83%D1%81/%D1%86%D0%B5%D0%BB%D1%8C%2016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9178" y="4714339"/>
            <a:ext cx="782172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36" descr="http://www.by.undp.org/content/dam/belarus/img/%D0%A6%D0%A3%D0%A0%20%D1%80%D1%83%D1%81/%D1%86%D0%B5%D0%BB%D1%8C%2017.jp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9773" y="4714339"/>
            <a:ext cx="758411" cy="782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21446" y="1064405"/>
            <a:ext cx="62466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(4.4) Вклад СУР Могилевской области в достижении ЦУР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89" y="2644675"/>
            <a:ext cx="2640013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8487" y="2914181"/>
            <a:ext cx="341313" cy="1517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772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4328</TotalTime>
  <Words>804</Words>
  <Application>Microsoft Office PowerPoint</Application>
  <PresentationFormat>Экран (4:3)</PresentationFormat>
  <Paragraphs>150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«Точки пересечения» концепции Национальной стратегии устойчивого развития на период до 2035 года и концепции стратегии устойчивого развития Могилевской области до 2035 года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Сетевое взаимодействие для улучшения возможностей трудоустройства в сельских районах Могилевской области1</dc:title>
  <dc:creator>Сергей</dc:creator>
  <cp:lastModifiedBy>Алексей</cp:lastModifiedBy>
  <cp:revision>243</cp:revision>
  <cp:lastPrinted>2018-01-02T12:26:21Z</cp:lastPrinted>
  <dcterms:created xsi:type="dcterms:W3CDTF">2018-01-01T20:23:06Z</dcterms:created>
  <dcterms:modified xsi:type="dcterms:W3CDTF">2019-06-27T10:54:17Z</dcterms:modified>
</cp:coreProperties>
</file>