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14"/>
  </p:notesMasterIdLst>
  <p:sldIdLst>
    <p:sldId id="559" r:id="rId2"/>
    <p:sldId id="785" r:id="rId3"/>
    <p:sldId id="744" r:id="rId4"/>
    <p:sldId id="735" r:id="rId5"/>
    <p:sldId id="779" r:id="rId6"/>
    <p:sldId id="782" r:id="rId7"/>
    <p:sldId id="780" r:id="rId8"/>
    <p:sldId id="784" r:id="rId9"/>
    <p:sldId id="781" r:id="rId10"/>
    <p:sldId id="791" r:id="rId11"/>
    <p:sldId id="792" r:id="rId12"/>
    <p:sldId id="78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01" autoAdjust="0"/>
    <p:restoredTop sz="96619" autoAdjust="0"/>
  </p:normalViewPr>
  <p:slideViewPr>
    <p:cSldViewPr>
      <p:cViewPr varScale="1">
        <p:scale>
          <a:sx n="86" d="100"/>
          <a:sy n="86" d="100"/>
        </p:scale>
        <p:origin x="1123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&#1044;&#1080;&#1072;&#1075;&#1088;&#1072;&#1084;&#1084;&#1072;%20&#1074;%20Microsoft%20PowerPoint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Структура разработчиков концепции СУР Могилевской области на период до 2035 года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0694444444444446"/>
          <c:y val="0.37826058393475548"/>
          <c:w val="0.56111111111111112"/>
          <c:h val="0.46428006093993912"/>
        </c:manualLayout>
      </c:layout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</c:dPt>
          <c:dLbls>
            <c:dLbl>
              <c:idx val="0"/>
              <c:layout>
                <c:manualLayout>
                  <c:x val="-4.1940493006445999E-2"/>
                  <c:y val="-0.13333385215824678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2.222222222222223E-2"/>
                  <c:y val="-8.7405641636869286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7.7777777777777724E-2"/>
                  <c:y val="-5.627840917978222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ysClr val="window" lastClr="FFFFFF"/>
              </a:solidFill>
              <a:ln>
                <a:solidFill>
                  <a:sysClr val="windowText" lastClr="000000">
                    <a:lumMod val="25000"/>
                    <a:lumOff val="75000"/>
                  </a:sys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  <c15:layout/>
              </c:ext>
            </c:extLst>
          </c:dLbls>
          <c:cat>
            <c:strRef>
              <c:f>'[Диаграмма в Microsoft PowerPoint]Лист1'!$I$2:$I$5</c:f>
              <c:strCache>
                <c:ptCount val="4"/>
                <c:pt idx="0">
                  <c:v>Структуры областного управления</c:v>
                </c:pt>
                <c:pt idx="1">
                  <c:v>Государственные учреждения</c:v>
                </c:pt>
                <c:pt idx="2">
                  <c:v>Частные организации и бизнес</c:v>
                </c:pt>
                <c:pt idx="3">
                  <c:v>Некоммерческие организации</c:v>
                </c:pt>
              </c:strCache>
            </c:strRef>
          </c:cat>
          <c:val>
            <c:numRef>
              <c:f>'[Диаграмма в Microsoft PowerPoint]Лист1'!$J$2:$J$5</c:f>
              <c:numCache>
                <c:formatCode>General</c:formatCode>
                <c:ptCount val="4"/>
                <c:pt idx="0">
                  <c:v>33.6</c:v>
                </c:pt>
                <c:pt idx="1">
                  <c:v>43.5</c:v>
                </c:pt>
                <c:pt idx="2">
                  <c:v>14.199999999999998</c:v>
                </c:pt>
                <c:pt idx="3">
                  <c:v>8.6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b="1"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EBB2E7-B146-4F9C-84D8-92B9773C36B2}" type="datetimeFigureOut">
              <a:rPr lang="ru-RU" smtClean="0"/>
              <a:t>чт 27.06.19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0650E-BB68-4217-B5B9-CB2BE199798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63337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1C48A-E36D-4405-BA73-4E07A542C874}" type="datetimeFigureOut">
              <a:rPr lang="ru-RU" smtClean="0"/>
              <a:t>чт 27.06.19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9188A-2E9B-4845-BA49-7905304308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7824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1C48A-E36D-4405-BA73-4E07A542C874}" type="datetimeFigureOut">
              <a:rPr lang="ru-RU" smtClean="0"/>
              <a:t>чт 27.06.19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9188A-2E9B-4845-BA49-7905304308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7325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1C48A-E36D-4405-BA73-4E07A542C874}" type="datetimeFigureOut">
              <a:rPr lang="ru-RU" smtClean="0"/>
              <a:t>чт 27.06.19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9188A-2E9B-4845-BA49-7905304308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8429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1C48A-E36D-4405-BA73-4E07A542C874}" type="datetimeFigureOut">
              <a:rPr lang="ru-RU" smtClean="0"/>
              <a:t>чт 27.06.19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9188A-2E9B-4845-BA49-7905304308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7830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1C48A-E36D-4405-BA73-4E07A542C874}" type="datetimeFigureOut">
              <a:rPr lang="ru-RU" smtClean="0"/>
              <a:t>чт 27.06.19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9188A-2E9B-4845-BA49-7905304308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1006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1C48A-E36D-4405-BA73-4E07A542C874}" type="datetimeFigureOut">
              <a:rPr lang="ru-RU" smtClean="0"/>
              <a:t>чт 27.06.19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9188A-2E9B-4845-BA49-7905304308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1670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1C48A-E36D-4405-BA73-4E07A542C874}" type="datetimeFigureOut">
              <a:rPr lang="ru-RU" smtClean="0"/>
              <a:t>чт 27.06.19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9188A-2E9B-4845-BA49-7905304308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7765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1C48A-E36D-4405-BA73-4E07A542C874}" type="datetimeFigureOut">
              <a:rPr lang="ru-RU" smtClean="0"/>
              <a:t>чт 27.06.19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9188A-2E9B-4845-BA49-7905304308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334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1C48A-E36D-4405-BA73-4E07A542C874}" type="datetimeFigureOut">
              <a:rPr lang="ru-RU" smtClean="0"/>
              <a:t>чт 27.06.19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9188A-2E9B-4845-BA49-7905304308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22654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1C48A-E36D-4405-BA73-4E07A542C874}" type="datetimeFigureOut">
              <a:rPr lang="ru-RU" smtClean="0"/>
              <a:t>чт 27.06.19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9188A-2E9B-4845-BA49-7905304308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810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1C48A-E36D-4405-BA73-4E07A542C874}" type="datetimeFigureOut">
              <a:rPr lang="ru-RU" smtClean="0"/>
              <a:t>чт 27.06.19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9188A-2E9B-4845-BA49-7905304308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8141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1C48A-E36D-4405-BA73-4E07A542C874}" type="datetimeFigureOut">
              <a:rPr lang="ru-RU" smtClean="0"/>
              <a:t>чт 27.06.19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D9188A-2E9B-4845-BA49-7905304308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9190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Macintosh HD:Users:natalia:Desktop:CYR_web_horisontal_rus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04" y="110352"/>
            <a:ext cx="2593360" cy="964304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feld 79"/>
          <p:cNvSpPr txBox="1"/>
          <p:nvPr/>
        </p:nvSpPr>
        <p:spPr>
          <a:xfrm>
            <a:off x="151231" y="5789391"/>
            <a:ext cx="154003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>
                <a:latin typeface="Arial Narrow" panose="020B0606020202030204" pitchFamily="34" charset="0"/>
              </a:rPr>
              <a:t>В сотрудничестве с</a:t>
            </a:r>
            <a:r>
              <a:rPr lang="de-DE" sz="1050" dirty="0" smtClean="0">
                <a:latin typeface="Arial Narrow" panose="020B0606020202030204" pitchFamily="34" charset="0"/>
              </a:rPr>
              <a:t>:</a:t>
            </a:r>
            <a:endParaRPr lang="de-DE" dirty="0"/>
          </a:p>
        </p:txBody>
      </p:sp>
      <p:pic>
        <p:nvPicPr>
          <p:cNvPr id="10" name="Picture 5" descr="IFRD_rus"/>
          <p:cNvPicPr>
            <a:picLocks noChangeAspect="1" noChangeArrowheads="1"/>
          </p:cNvPicPr>
          <p:nvPr/>
        </p:nvPicPr>
        <p:blipFill>
          <a:blip r:embed="rId3">
            <a:extLst/>
          </a:blip>
          <a:srcRect/>
          <a:stretch>
            <a:fillRect/>
          </a:stretch>
        </p:blipFill>
        <p:spPr bwMode="auto">
          <a:xfrm>
            <a:off x="229811" y="6085078"/>
            <a:ext cx="1382872" cy="686478"/>
          </a:xfrm>
          <a:prstGeom prst="rect">
            <a:avLst/>
          </a:prstGeom>
          <a:ln>
            <a:noFill/>
          </a:ln>
          <a:effectLst>
            <a:softEdge rad="31750"/>
          </a:effectLst>
          <a:extLst/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0" y="9747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3355759" y="-15293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23928" y="4260809"/>
            <a:ext cx="20457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28 июня 2019 года</a:t>
            </a:r>
            <a:endParaRPr lang="ru-RU" b="1" i="1" dirty="0"/>
          </a:p>
        </p:txBody>
      </p:sp>
      <p:sp>
        <p:nvSpPr>
          <p:cNvPr id="8" name="TextBox 7"/>
          <p:cNvSpPr txBox="1"/>
          <p:nvPr/>
        </p:nvSpPr>
        <p:spPr>
          <a:xfrm>
            <a:off x="7643178" y="205284"/>
            <a:ext cx="12522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Могилевский областной исполнительный комитет</a:t>
            </a:r>
            <a:endParaRPr lang="ru-RU" sz="11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3688" y="6040474"/>
            <a:ext cx="426029" cy="59839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91762" y="171138"/>
            <a:ext cx="1016402" cy="911535"/>
          </a:xfrm>
          <a:prstGeom prst="rect">
            <a:avLst/>
          </a:prstGeom>
        </p:spPr>
      </p:pic>
      <p:sp>
        <p:nvSpPr>
          <p:cNvPr id="19" name="Заголовок 18"/>
          <p:cNvSpPr>
            <a:spLocks noGrp="1"/>
          </p:cNvSpPr>
          <p:nvPr>
            <p:ph type="ctrTitle"/>
          </p:nvPr>
        </p:nvSpPr>
        <p:spPr>
          <a:xfrm>
            <a:off x="859887" y="2286529"/>
            <a:ext cx="7810133" cy="1532786"/>
          </a:xfrm>
        </p:spPr>
        <p:txBody>
          <a:bodyPr>
            <a:noAutofit/>
          </a:bodyPr>
          <a:lstStyle/>
          <a:p>
            <a:r>
              <a:rPr lang="ru-RU" sz="2400" b="1" dirty="0"/>
              <a:t>Подходы и модели по разработке Стратегии устойчивого развития Могилевской области до 2035 года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1403648" y="4901511"/>
            <a:ext cx="7266372" cy="779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0"/>
              </a:lnSpc>
              <a:spcAft>
                <a:spcPts val="600"/>
              </a:spcAft>
            </a:pPr>
            <a:r>
              <a:rPr lang="ru-RU" sz="1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Тарасюк Сергей Васильевич –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400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кандидат с-х наук, доцент, </a:t>
            </a:r>
          </a:p>
          <a:p>
            <a:r>
              <a:rPr lang="ru-RU" sz="1400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директор </a:t>
            </a:r>
            <a:r>
              <a:rPr lang="ru-RU" sz="1400" i="1" dirty="0">
                <a:latin typeface="Times New Roman" panose="02020603050405020304" pitchFamily="18" charset="0"/>
                <a:ea typeface="Calibri" panose="020F0502020204030204" pitchFamily="34" charset="0"/>
              </a:rPr>
              <a:t>Международного фонда развития сельских </a:t>
            </a:r>
            <a:r>
              <a:rPr lang="ru-RU" sz="1400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территорий</a:t>
            </a:r>
            <a:endParaRPr lang="ru-RU" sz="1400" i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15586" y="1379028"/>
            <a:ext cx="7026700" cy="72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Первый Региональный Форум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устойчивому развитию </a:t>
            </a:r>
            <a:endParaRPr lang="ru-RU" sz="1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«Могилевская область – территория устойчивого развития»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Grafik 8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647" y="181864"/>
            <a:ext cx="1694649" cy="791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648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24" name="Picture 27" descr="Macintosh HD:Users:natalia:Desktop:CYR_web_horisontal_rus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04" y="110352"/>
            <a:ext cx="2593360" cy="96430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7643178" y="205284"/>
            <a:ext cx="12522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Могилевский областной исполнительный комитет</a:t>
            </a:r>
            <a:endParaRPr lang="ru-RU" sz="11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1762" y="171138"/>
            <a:ext cx="1016402" cy="91153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430137" y="1256464"/>
            <a:ext cx="69582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2800" b="1" dirty="0" smtClean="0"/>
              <a:t>Подходы по разработке СУР Могилевской области на период до 2035 года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430137" y="2252204"/>
            <a:ext cx="744097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(7) </a:t>
            </a:r>
            <a:r>
              <a:rPr lang="ru-RU" b="1" i="1" dirty="0" smtClean="0"/>
              <a:t>Учиться как разрабатывать и управлять развитием :</a:t>
            </a:r>
            <a:endParaRPr lang="ru-RU" b="1" i="1" dirty="0"/>
          </a:p>
          <a:p>
            <a:r>
              <a:rPr lang="ru-RU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с участием ведущих экспертов Беларуси (встречи и тренинги):</a:t>
            </a:r>
          </a:p>
          <a:p>
            <a:pPr marL="742950" lvl="1" indent="-285750">
              <a:buFont typeface="Courier New" panose="02070309020205020404" pitchFamily="49" charset="0"/>
              <a:buChar char="-"/>
            </a:pPr>
            <a:r>
              <a:rPr lang="ru-RU" sz="1600" dirty="0"/>
              <a:t>Ассоциация </a:t>
            </a:r>
            <a:r>
              <a:rPr lang="ru-RU" sz="1600" dirty="0" smtClean="0"/>
              <a:t>«</a:t>
            </a:r>
            <a:r>
              <a:rPr lang="ru-RU" sz="1600" dirty="0"/>
              <a:t>Образование </a:t>
            </a:r>
            <a:r>
              <a:rPr lang="ru-RU" sz="1600" dirty="0" smtClean="0"/>
              <a:t>для </a:t>
            </a:r>
            <a:r>
              <a:rPr lang="ru-RU" sz="1600" dirty="0"/>
              <a:t>устойчивого развития</a:t>
            </a:r>
            <a:r>
              <a:rPr lang="ru-RU" sz="1600" dirty="0" smtClean="0"/>
              <a:t>»;</a:t>
            </a:r>
          </a:p>
          <a:p>
            <a:pPr marL="742950" lvl="1" indent="-285750">
              <a:buFont typeface="Courier New" panose="02070309020205020404" pitchFamily="49" charset="0"/>
              <a:buChar char="-"/>
            </a:pPr>
            <a:r>
              <a:rPr lang="ru-RU" sz="1600" dirty="0" smtClean="0"/>
              <a:t>Центр экологических решений – климатическая нейтральность;</a:t>
            </a:r>
          </a:p>
          <a:p>
            <a:pPr marL="742950" lvl="1" indent="-285750">
              <a:buFont typeface="Courier New" panose="02070309020205020404" pitchFamily="49" charset="0"/>
              <a:buChar char="-"/>
            </a:pPr>
            <a:r>
              <a:rPr lang="en-US" sz="1600" dirty="0"/>
              <a:t>Baltic Internet Policy </a:t>
            </a:r>
            <a:r>
              <a:rPr lang="en-US" sz="1600" dirty="0" smtClean="0"/>
              <a:t>Initiative</a:t>
            </a:r>
            <a:r>
              <a:rPr lang="ru-RU" sz="1600" dirty="0" smtClean="0"/>
              <a:t> – </a:t>
            </a:r>
            <a:r>
              <a:rPr lang="en-US" sz="1600" dirty="0" smtClean="0"/>
              <a:t>SMART </a:t>
            </a:r>
            <a:r>
              <a:rPr lang="ru-RU" sz="1600" dirty="0" smtClean="0"/>
              <a:t>управление;</a:t>
            </a:r>
          </a:p>
          <a:p>
            <a:pPr marL="742950" lvl="1" indent="-285750">
              <a:buFont typeface="Courier New" panose="02070309020205020404" pitchFamily="49" charset="0"/>
              <a:buChar char="-"/>
            </a:pPr>
            <a:r>
              <a:rPr lang="ru-RU" sz="1600" dirty="0"/>
              <a:t>Земельное Объединение «Повестка-21» земли Северный Рейн-Вестфалия (LAG 21 </a:t>
            </a:r>
            <a:r>
              <a:rPr lang="ru-RU" sz="1600" dirty="0" smtClean="0"/>
              <a:t>NRW, Германия);</a:t>
            </a:r>
          </a:p>
          <a:p>
            <a:pPr marL="742950" lvl="1" indent="-285750">
              <a:buFont typeface="Courier New" panose="02070309020205020404" pitchFamily="49" charset="0"/>
              <a:buChar char="-"/>
            </a:pPr>
            <a:r>
              <a:rPr lang="ru-RU" sz="1600" dirty="0" smtClean="0"/>
              <a:t>Научно-исследовательский экономический институт Министерства экономики Республики Беларусь;</a:t>
            </a:r>
          </a:p>
          <a:p>
            <a:pPr marL="742950" lvl="1" indent="-285750">
              <a:buFont typeface="Courier New" panose="02070309020205020404" pitchFamily="49" charset="0"/>
              <a:buChar char="-"/>
            </a:pPr>
            <a:r>
              <a:rPr lang="ru-RU" sz="1600" dirty="0" smtClean="0"/>
              <a:t>независимые эксперты..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изучая опыта в Беларуси и за рубежом (Германии);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моделируя и внедряя лучшие инициативы граждан, организаций (проектная деятельность как драйвер успешности СУР).</a:t>
            </a: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  <p:pic>
        <p:nvPicPr>
          <p:cNvPr id="10" name="Grafik 8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647" y="181864"/>
            <a:ext cx="1694649" cy="791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92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24" name="Picture 27" descr="Macintosh HD:Users:natalia:Desktop:CYR_web_horisontal_rus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04" y="110352"/>
            <a:ext cx="2593360" cy="96430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7643178" y="205284"/>
            <a:ext cx="12522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Могилевский областной исполнительный комитет</a:t>
            </a:r>
            <a:endParaRPr lang="ru-RU" sz="11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1762" y="171138"/>
            <a:ext cx="1016402" cy="91153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430137" y="1256464"/>
            <a:ext cx="69582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2800" b="1" dirty="0" smtClean="0"/>
              <a:t>Подходы по разработке СУР Могилевской области на период до 2035 года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430137" y="2252204"/>
            <a:ext cx="7440970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(8) </a:t>
            </a:r>
            <a:r>
              <a:rPr lang="ru-RU" b="1" i="1" dirty="0" smtClean="0"/>
              <a:t>Быть смелым новатором, открытым к новым формам и форматам механизмов управления развитием:</a:t>
            </a:r>
            <a:endParaRPr lang="ru-RU" b="1" i="1" dirty="0"/>
          </a:p>
          <a:p>
            <a:r>
              <a:rPr lang="ru-RU" dirty="0"/>
              <a:t> </a:t>
            </a:r>
            <a:endParaRPr lang="ru-RU" sz="1600" dirty="0"/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 smtClean="0"/>
              <a:t>Общественные советы по устойчивому развитию и тематические;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 smtClean="0"/>
              <a:t>Консорциумы и новые структуры по направлениям развития:</a:t>
            </a:r>
          </a:p>
          <a:p>
            <a:pPr marL="742950" lvl="1" indent="-285750">
              <a:spcAft>
                <a:spcPts val="600"/>
              </a:spcAft>
              <a:buFont typeface="Courier New" panose="02070309020205020404" pitchFamily="49" charset="0"/>
              <a:buChar char="-"/>
            </a:pPr>
            <a:r>
              <a:rPr lang="ru-RU" sz="1400" dirty="0" smtClean="0"/>
              <a:t>государственно-частное партнерство по управлению территориями;</a:t>
            </a:r>
          </a:p>
          <a:p>
            <a:pPr marL="742950" lvl="1" indent="-285750">
              <a:spcAft>
                <a:spcPts val="600"/>
              </a:spcAft>
              <a:buFont typeface="Courier New" panose="02070309020205020404" pitchFamily="49" charset="0"/>
              <a:buChar char="-"/>
            </a:pPr>
            <a:r>
              <a:rPr lang="ru-RU" sz="1400" dirty="0" smtClean="0"/>
              <a:t>государственные природоохранные учреждения;</a:t>
            </a:r>
          </a:p>
          <a:p>
            <a:pPr marL="742950" lvl="1" indent="-285750">
              <a:spcAft>
                <a:spcPts val="600"/>
              </a:spcAft>
              <a:buFont typeface="Courier New" panose="02070309020205020404" pitchFamily="49" charset="0"/>
              <a:buChar char="-"/>
            </a:pPr>
            <a:r>
              <a:rPr lang="ru-RU" sz="1400" dirty="0" smtClean="0"/>
              <a:t>межрайонные объединения и кластеры.</a:t>
            </a:r>
            <a:endParaRPr lang="ru-RU" sz="1600" dirty="0" smtClean="0"/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 smtClean="0"/>
              <a:t>Бюджеты общественного участия;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 smtClean="0"/>
              <a:t>Специалисты по местному и региональному развитию, специалисты по проектной деятельности;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sz="1600" dirty="0" smtClean="0"/>
              <a:t>Центры неформального обучения взрослых через всю жизнь и трансформация социокультурных учреждений в пространства для развития;</a:t>
            </a:r>
          </a:p>
          <a:p>
            <a:pPr>
              <a:spcAft>
                <a:spcPts val="600"/>
              </a:spcAft>
            </a:pPr>
            <a:r>
              <a:rPr lang="ru-RU" sz="1600" dirty="0" smtClean="0"/>
              <a:t>и много другое, что сегодня уже тестируется в Могилевской области.</a:t>
            </a:r>
            <a:endParaRPr lang="ru-RU" dirty="0"/>
          </a:p>
        </p:txBody>
      </p:sp>
      <p:pic>
        <p:nvPicPr>
          <p:cNvPr id="10" name="Grafik 8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647" y="181864"/>
            <a:ext cx="1694649" cy="791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403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Macintosh HD:Users:natalia:Desktop:CYR_web_horisontal_rus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04" y="110352"/>
            <a:ext cx="2593360" cy="96430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0" y="9747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3355759" y="-15293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43178" y="205284"/>
            <a:ext cx="12522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Могилевский областной исполнительный комитет</a:t>
            </a:r>
            <a:endParaRPr lang="ru-RU" sz="1100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1762" y="171138"/>
            <a:ext cx="1016402" cy="911535"/>
          </a:xfrm>
          <a:prstGeom prst="rect">
            <a:avLst/>
          </a:prstGeom>
        </p:spPr>
      </p:pic>
      <p:sp>
        <p:nvSpPr>
          <p:cNvPr id="18" name="TextBox 25"/>
          <p:cNvSpPr txBox="1">
            <a:spLocks noChangeArrowheads="1"/>
          </p:cNvSpPr>
          <p:nvPr/>
        </p:nvSpPr>
        <p:spPr bwMode="auto">
          <a:xfrm>
            <a:off x="1273946" y="2121880"/>
            <a:ext cx="3660454" cy="530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82945" tIns="41473" rIns="82945" bIns="41473">
            <a:spAutoFit/>
          </a:bodyPr>
          <a:lstStyle/>
          <a:p>
            <a:r>
              <a:rPr lang="ru-RU" sz="2900" b="1" dirty="0">
                <a:solidFill>
                  <a:srgbClr val="FF0000"/>
                </a:solidFill>
              </a:rPr>
              <a:t>Спасибо за внимание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301214" y="3744323"/>
            <a:ext cx="7266372" cy="779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0"/>
              </a:lnSpc>
              <a:spcAft>
                <a:spcPts val="600"/>
              </a:spcAft>
            </a:pPr>
            <a:r>
              <a:rPr lang="ru-RU" sz="1400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Тарасюк Сергей Васильевич –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400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кандидат с-х наук, доцент, </a:t>
            </a:r>
          </a:p>
          <a:p>
            <a:r>
              <a:rPr lang="ru-RU" sz="1400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директор </a:t>
            </a:r>
            <a:r>
              <a:rPr lang="ru-RU" sz="1400" i="1" dirty="0">
                <a:latin typeface="Times New Roman" panose="02020603050405020304" pitchFamily="18" charset="0"/>
                <a:ea typeface="Calibri" panose="020F0502020204030204" pitchFamily="34" charset="0"/>
              </a:rPr>
              <a:t>Международного фонда развития сельских </a:t>
            </a:r>
            <a:r>
              <a:rPr lang="ru-RU" sz="1400" i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территорий</a:t>
            </a:r>
            <a:endParaRPr lang="ru-RU" sz="1400" i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21" name="Textfeld 79"/>
          <p:cNvSpPr txBox="1"/>
          <p:nvPr/>
        </p:nvSpPr>
        <p:spPr>
          <a:xfrm>
            <a:off x="7027555" y="4510371"/>
            <a:ext cx="154003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>
                <a:latin typeface="Arial Narrow" panose="020B0606020202030204" pitchFamily="34" charset="0"/>
              </a:rPr>
              <a:t>В сотрудничестве с</a:t>
            </a:r>
            <a:r>
              <a:rPr lang="de-DE" sz="1050" dirty="0" smtClean="0">
                <a:latin typeface="Arial Narrow" panose="020B0606020202030204" pitchFamily="34" charset="0"/>
              </a:rPr>
              <a:t>:</a:t>
            </a:r>
            <a:endParaRPr lang="de-DE" dirty="0"/>
          </a:p>
        </p:txBody>
      </p:sp>
      <p:pic>
        <p:nvPicPr>
          <p:cNvPr id="22" name="Picture 5" descr="IFRD_rus"/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6898254" y="3655312"/>
            <a:ext cx="1562178" cy="775488"/>
          </a:xfrm>
          <a:prstGeom prst="rect">
            <a:avLst/>
          </a:prstGeom>
          <a:ln>
            <a:noFill/>
          </a:ln>
          <a:effectLst>
            <a:softEdge rad="31750"/>
          </a:effectLst>
          <a:extLst/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08149" y="4344960"/>
            <a:ext cx="426029" cy="598392"/>
          </a:xfrm>
          <a:prstGeom prst="rect">
            <a:avLst/>
          </a:prstGeom>
        </p:spPr>
      </p:pic>
      <p:pic>
        <p:nvPicPr>
          <p:cNvPr id="24" name="Grafik 8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647" y="181864"/>
            <a:ext cx="1694649" cy="791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2355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Овал 21"/>
          <p:cNvSpPr/>
          <p:nvPr/>
        </p:nvSpPr>
        <p:spPr>
          <a:xfrm>
            <a:off x="3306118" y="1601256"/>
            <a:ext cx="3429024" cy="3571900"/>
          </a:xfrm>
          <a:prstGeom prst="ellipse">
            <a:avLst/>
          </a:prstGeom>
          <a:solidFill>
            <a:srgbClr val="66FF33"/>
          </a:solidFill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Экология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3806184" y="2601388"/>
            <a:ext cx="2428892" cy="2571768"/>
          </a:xfrm>
          <a:prstGeom prst="ellipse">
            <a:avLst/>
          </a:prstGeom>
          <a:solidFill>
            <a:srgbClr val="FFFF66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Общество/ социальная сфера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4377688" y="3887272"/>
            <a:ext cx="1500198" cy="1357322"/>
          </a:xfrm>
          <a:prstGeom prst="ellipse">
            <a:avLst/>
          </a:prstGeom>
          <a:solidFill>
            <a:schemeClr val="accent2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Экономика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4" name="Выноска 1 23"/>
          <p:cNvSpPr/>
          <p:nvPr/>
        </p:nvSpPr>
        <p:spPr>
          <a:xfrm>
            <a:off x="6735142" y="1029752"/>
            <a:ext cx="2143140" cy="1357322"/>
          </a:xfrm>
          <a:prstGeom prst="borderCallout1">
            <a:avLst>
              <a:gd name="adj1" fmla="val 3538"/>
              <a:gd name="adj2" fmla="val 613"/>
              <a:gd name="adj3" fmla="val 69037"/>
              <a:gd name="adj4" fmla="val -34892"/>
            </a:avLst>
          </a:prstGeom>
          <a:solidFill>
            <a:srgbClr val="66FF33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tx1"/>
                </a:solidFill>
              </a:rPr>
              <a:t>•воздух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•энергия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•</a:t>
            </a:r>
            <a:r>
              <a:rPr lang="ru-RU" sz="1200" dirty="0" err="1" smtClean="0">
                <a:solidFill>
                  <a:schemeClr val="tx1"/>
                </a:solidFill>
              </a:rPr>
              <a:t>биоразнообразие</a:t>
            </a:r>
            <a:endParaRPr lang="ru-RU" sz="1200" dirty="0" smtClean="0">
              <a:solidFill>
                <a:schemeClr val="tx1"/>
              </a:solidFill>
            </a:endParaRPr>
          </a:p>
          <a:p>
            <a:r>
              <a:rPr lang="ru-RU" sz="1200" dirty="0" smtClean="0">
                <a:solidFill>
                  <a:schemeClr val="tx1"/>
                </a:solidFill>
              </a:rPr>
              <a:t>•переработка отходов</a:t>
            </a:r>
          </a:p>
          <a:p>
            <a:r>
              <a:rPr lang="ru-RU" sz="1200" dirty="0">
                <a:solidFill>
                  <a:schemeClr val="tx1"/>
                </a:solidFill>
              </a:rPr>
              <a:t>и</a:t>
            </a:r>
            <a:r>
              <a:rPr lang="ru-RU" sz="1200" dirty="0" smtClean="0">
                <a:solidFill>
                  <a:schemeClr val="tx1"/>
                </a:solidFill>
              </a:rPr>
              <a:t> т.д.</a:t>
            </a:r>
          </a:p>
        </p:txBody>
      </p:sp>
      <p:sp>
        <p:nvSpPr>
          <p:cNvPr id="25" name="Выноска 1 24"/>
          <p:cNvSpPr/>
          <p:nvPr/>
        </p:nvSpPr>
        <p:spPr>
          <a:xfrm>
            <a:off x="6806580" y="2672826"/>
            <a:ext cx="2071702" cy="1143008"/>
          </a:xfrm>
          <a:prstGeom prst="borderCallout1">
            <a:avLst>
              <a:gd name="adj1" fmla="val 686"/>
              <a:gd name="adj2" fmla="val 210"/>
              <a:gd name="adj3" fmla="val 112500"/>
              <a:gd name="adj4" fmla="val -38333"/>
            </a:avLst>
          </a:prstGeom>
          <a:solidFill>
            <a:srgbClr val="FFFF66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tx1"/>
                </a:solidFill>
              </a:rPr>
              <a:t>•культура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•мобильность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•безопасность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•здоровье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•имущество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•поселения</a:t>
            </a:r>
          </a:p>
        </p:txBody>
      </p:sp>
      <p:sp>
        <p:nvSpPr>
          <p:cNvPr id="26" name="Выноска 1 25"/>
          <p:cNvSpPr/>
          <p:nvPr/>
        </p:nvSpPr>
        <p:spPr>
          <a:xfrm>
            <a:off x="6806580" y="4173024"/>
            <a:ext cx="2143140" cy="1214422"/>
          </a:xfrm>
          <a:prstGeom prst="borderCallout1">
            <a:avLst>
              <a:gd name="adj1" fmla="val 1748"/>
              <a:gd name="adj2" fmla="val -75"/>
              <a:gd name="adj3" fmla="val 56636"/>
              <a:gd name="adj4" fmla="val -56914"/>
            </a:avLst>
          </a:prstGeom>
          <a:solidFill>
            <a:schemeClr val="accent2"/>
          </a:solidFill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200" dirty="0" smtClean="0">
                <a:solidFill>
                  <a:schemeClr val="tx1"/>
                </a:solidFill>
              </a:rPr>
              <a:t>•труд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•региональный характер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•производство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•цена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•госбюджет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•потребление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91689" y="4733548"/>
            <a:ext cx="32551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Экономика</a:t>
            </a:r>
            <a:r>
              <a:rPr lang="ru-RU" dirty="0" smtClean="0"/>
              <a:t> – это механизм,  гармоничного и экологически безопасного развития человека и общества в целом.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1742054" y="183467"/>
            <a:ext cx="55831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/>
              <a:t>Модель сильной устойчивости </a:t>
            </a:r>
            <a:r>
              <a:rPr lang="ru-RU" sz="2400" b="1" dirty="0" smtClean="0"/>
              <a:t>развития</a:t>
            </a: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F7F8B1-CAC9-4C43-868F-20A2752C86E6}" type="slidenum">
              <a:rPr lang="ru-RU" smtClean="0"/>
              <a:t>2</a:t>
            </a:fld>
            <a:endParaRPr lang="ru-RU"/>
          </a:p>
        </p:txBody>
      </p:sp>
      <p:cxnSp>
        <p:nvCxnSpPr>
          <p:cNvPr id="21" name="Прямая соединительная линия 20"/>
          <p:cNvCxnSpPr/>
          <p:nvPr/>
        </p:nvCxnSpPr>
        <p:spPr bwMode="auto">
          <a:xfrm>
            <a:off x="1512866" y="866047"/>
            <a:ext cx="7552821" cy="1441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3" name="Прямоугольник 12"/>
          <p:cNvSpPr/>
          <p:nvPr/>
        </p:nvSpPr>
        <p:spPr>
          <a:xfrm>
            <a:off x="303747" y="1371411"/>
            <a:ext cx="343099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Экология </a:t>
            </a:r>
            <a:r>
              <a:rPr lang="ru-RU" dirty="0" smtClean="0"/>
              <a:t> - это среда для жизнедеятельности человека. </a:t>
            </a:r>
            <a:endParaRPr lang="ru-RU" dirty="0"/>
          </a:p>
          <a:p>
            <a:r>
              <a:rPr lang="ru-RU" dirty="0" smtClean="0"/>
              <a:t>Экология – должна быть основным критерием оценки успешности развития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68826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24" name="Picture 27" descr="Macintosh HD:Users:natalia:Desktop:CYR_web_horisontal_rus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04" y="110352"/>
            <a:ext cx="2593360" cy="96430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7643178" y="205284"/>
            <a:ext cx="12522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Могилевский областной исполнительный комитет</a:t>
            </a:r>
            <a:endParaRPr lang="ru-RU" sz="11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1762" y="171138"/>
            <a:ext cx="1016402" cy="91153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579484" y="2924944"/>
            <a:ext cx="693396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/>
              <a:t>(1) СУР </a:t>
            </a:r>
            <a:r>
              <a:rPr lang="ru-RU" sz="2400" b="1" dirty="0"/>
              <a:t>Могилевской области на период до 2035 года </a:t>
            </a:r>
            <a:r>
              <a:rPr lang="ru-RU" sz="2400" dirty="0" smtClean="0"/>
              <a:t>- </a:t>
            </a:r>
            <a:r>
              <a:rPr lang="ru-RU" sz="2400" dirty="0"/>
              <a:t>это документ Могилевской области для Могилевской области </a:t>
            </a:r>
            <a:r>
              <a:rPr lang="ru-RU" sz="2400" dirty="0" smtClean="0"/>
              <a:t>для согласованного </a:t>
            </a:r>
            <a:r>
              <a:rPr lang="ru-RU" sz="2400" dirty="0"/>
              <a:t>ответа на глобальные и местные вызовы и </a:t>
            </a:r>
            <a:r>
              <a:rPr lang="ru-RU" sz="2400" dirty="0" smtClean="0"/>
              <a:t>достижения </a:t>
            </a:r>
            <a:r>
              <a:rPr lang="ru-RU" sz="2400" dirty="0"/>
              <a:t>устойчивости в развитии Могилевской </a:t>
            </a:r>
            <a:r>
              <a:rPr lang="ru-RU" sz="2400" dirty="0" smtClean="0"/>
              <a:t>области.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430137" y="1256464"/>
            <a:ext cx="69582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2800" b="1" dirty="0" smtClean="0"/>
              <a:t>Подходы по разработке СУР Могилевской области на период до 2035 года</a:t>
            </a:r>
          </a:p>
        </p:txBody>
      </p:sp>
      <p:pic>
        <p:nvPicPr>
          <p:cNvPr id="8" name="Grafik 8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647" y="181864"/>
            <a:ext cx="1694649" cy="791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14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  <p:pic>
        <p:nvPicPr>
          <p:cNvPr id="24" name="Picture 27" descr="Macintosh HD:Users:natalia:Desktop:CYR_web_horisontal_rus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04" y="110352"/>
            <a:ext cx="2593360" cy="96430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7643178" y="205284"/>
            <a:ext cx="12522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Могилевский областной исполнительный комитет</a:t>
            </a:r>
            <a:endParaRPr lang="ru-RU" sz="11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1762" y="171138"/>
            <a:ext cx="1016402" cy="911535"/>
          </a:xfrm>
          <a:prstGeom prst="rect">
            <a:avLst/>
          </a:prstGeo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827584" y="1238723"/>
            <a:ext cx="7920880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algn="just">
              <a:spcAft>
                <a:spcPts val="600"/>
              </a:spcAft>
              <a:defRPr sz="2800" b="1"/>
            </a:lvl1pPr>
          </a:lstStyle>
          <a:p>
            <a:r>
              <a:rPr lang="ru-RU" altLang="ru-RU" sz="2400" dirty="0" smtClean="0"/>
              <a:t>Предназначение документа «СУР Могилевской области на период до 2035 года»</a:t>
            </a:r>
            <a:endParaRPr lang="ru-RU" altLang="ru-RU" sz="2400" dirty="0"/>
          </a:p>
        </p:txBody>
      </p:sp>
      <p:sp>
        <p:nvSpPr>
          <p:cNvPr id="9" name="Объект 2"/>
          <p:cNvSpPr txBox="1">
            <a:spLocks/>
          </p:cNvSpPr>
          <p:nvPr/>
        </p:nvSpPr>
        <p:spPr>
          <a:xfrm>
            <a:off x="862914" y="2197124"/>
            <a:ext cx="8075239" cy="47132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altLang="ru-RU" sz="18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Обеспечить гармоничное развитие растущей численности жителей Могилевской области без ущерба экологии на </a:t>
            </a:r>
            <a:r>
              <a:rPr lang="ru-RU" altLang="ru-RU" sz="18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ближайшие 15 лет</a:t>
            </a:r>
            <a:r>
              <a:rPr lang="ru-RU" altLang="ru-RU" sz="18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;</a:t>
            </a:r>
            <a:endParaRPr lang="ru-RU" altLang="ru-RU" sz="1800" dirty="0">
              <a:solidFill>
                <a:schemeClr val="tx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457200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altLang="ru-RU" sz="18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Сплотить граждан, бизнес, государственные и частные организации совместно с органами власти для достижения общего согласованного развития области с учетом интереса каждого, кто живет и работает на территории области;</a:t>
            </a:r>
            <a:endParaRPr lang="ru-RU" altLang="ru-RU" sz="1800" dirty="0">
              <a:solidFill>
                <a:schemeClr val="tx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457200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altLang="ru-RU" sz="18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Объединить действия </a:t>
            </a:r>
            <a:r>
              <a:rPr lang="ru-RU" altLang="ru-RU" sz="18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в </a:t>
            </a:r>
            <a:r>
              <a:rPr lang="ru-RU" altLang="ru-RU" sz="18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систему, сфокусировав усилия </a:t>
            </a:r>
            <a:r>
              <a:rPr lang="ru-RU" altLang="ru-RU" sz="18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и </a:t>
            </a:r>
            <a:r>
              <a:rPr lang="ru-RU" altLang="ru-RU" sz="18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ресурсы </a:t>
            </a:r>
            <a:r>
              <a:rPr lang="ru-RU" altLang="ru-RU" sz="18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на магистральных направлениях </a:t>
            </a:r>
            <a:r>
              <a:rPr lang="ru-RU" altLang="ru-RU" sz="18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развития;</a:t>
            </a:r>
            <a:endParaRPr lang="ru-RU" altLang="ru-RU" sz="1800" dirty="0">
              <a:solidFill>
                <a:schemeClr val="tx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  <a:p>
            <a:pPr marL="457200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altLang="ru-RU" sz="18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Повысить эффективность </a:t>
            </a:r>
            <a:r>
              <a:rPr lang="ru-RU" altLang="ru-RU" sz="18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использования имеющегося потенциала, </a:t>
            </a:r>
            <a:r>
              <a:rPr lang="ru-RU" altLang="ru-RU" sz="18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раскрыть скрытые резервы </a:t>
            </a:r>
            <a:r>
              <a:rPr lang="ru-RU" altLang="ru-RU" sz="1800" dirty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развития и </a:t>
            </a:r>
            <a:r>
              <a:rPr lang="ru-RU" altLang="ru-RU" sz="18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привлечь внешние ресурсов для целей развития;</a:t>
            </a:r>
          </a:p>
          <a:p>
            <a:pPr marL="457200" indent="-457200" algn="l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altLang="ru-RU" sz="1800" dirty="0" smtClean="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Создать и продвигать позитивный имидж Могилевской области как территории устойчивого развития.</a:t>
            </a:r>
            <a:endParaRPr lang="ru-RU" altLang="ru-RU" sz="1800" dirty="0">
              <a:solidFill>
                <a:schemeClr val="tx1"/>
              </a:solidFill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Grafik 8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647" y="181864"/>
            <a:ext cx="1694649" cy="791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632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  <p:pic>
        <p:nvPicPr>
          <p:cNvPr id="24" name="Picture 27" descr="Macintosh HD:Users:natalia:Desktop:CYR_web_horisontal_rus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04" y="110352"/>
            <a:ext cx="2593360" cy="96430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7643178" y="205284"/>
            <a:ext cx="12522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Могилевский областной исполнительный комитет</a:t>
            </a:r>
            <a:endParaRPr lang="ru-RU" sz="11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1762" y="171138"/>
            <a:ext cx="1016402" cy="91153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454455" y="2564904"/>
            <a:ext cx="7366017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(2) </a:t>
            </a:r>
            <a:r>
              <a:rPr lang="ru-RU" b="1" i="1" dirty="0" smtClean="0"/>
              <a:t>СУР Могилевской области призвана создать благоприятные условия для:</a:t>
            </a:r>
          </a:p>
          <a:p>
            <a:endParaRPr lang="ru-RU" b="1" i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роста устойчивости развития и процветания городов, районов, сельских населенных пунктов, входящих в состав Могилевской области;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усиления кооперации субъектов административно-территориального деления и хозяйствования Могилевской области в целях повышения эффективности их развития и области в целом.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430137" y="1256464"/>
            <a:ext cx="69582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2800" b="1" dirty="0" smtClean="0"/>
              <a:t>Подходы по разработке СУР Могилевской области на период до 2035 года</a:t>
            </a:r>
          </a:p>
        </p:txBody>
      </p:sp>
      <p:pic>
        <p:nvPicPr>
          <p:cNvPr id="8" name="Grafik 8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647" y="181864"/>
            <a:ext cx="1694649" cy="791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391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  <p:pic>
        <p:nvPicPr>
          <p:cNvPr id="24" name="Picture 27" descr="Macintosh HD:Users:natalia:Desktop:CYR_web_horisontal_rus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04" y="110352"/>
            <a:ext cx="2593360" cy="96430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7643178" y="205284"/>
            <a:ext cx="12522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Могилевский областной исполнительный комитет</a:t>
            </a:r>
            <a:endParaRPr lang="ru-RU" sz="11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1762" y="171138"/>
            <a:ext cx="1016402" cy="91153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454455" y="2564904"/>
            <a:ext cx="693396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(3) </a:t>
            </a:r>
            <a:r>
              <a:rPr lang="ru-RU" b="1" i="1" dirty="0" smtClean="0"/>
              <a:t>СУР Могилевской области внесет вклад в достижение :</a:t>
            </a:r>
            <a:endParaRPr lang="ru-RU" b="1" i="1" dirty="0"/>
          </a:p>
          <a:p>
            <a:r>
              <a:rPr lang="ru-RU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Целей </a:t>
            </a:r>
            <a:r>
              <a:rPr lang="ru-RU" dirty="0"/>
              <a:t>ООН в области устойчивого </a:t>
            </a:r>
            <a:r>
              <a:rPr lang="ru-RU" dirty="0" smtClean="0"/>
              <a:t>развития (ЦУР), Повестка – 2030;</a:t>
            </a: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Индикаторов Национальной стратегии устойчивого развития на период до 2035 года и планов социально-экономического развития.</a:t>
            </a: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430137" y="1256464"/>
            <a:ext cx="69582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2800" b="1" dirty="0" smtClean="0"/>
              <a:t>Подходы по разработке СУР Могилевской области на период до 2035 года</a:t>
            </a:r>
          </a:p>
        </p:txBody>
      </p:sp>
      <p:pic>
        <p:nvPicPr>
          <p:cNvPr id="8" name="Grafik 8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647" y="181864"/>
            <a:ext cx="1694649" cy="791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78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24" name="Picture 27" descr="Macintosh HD:Users:natalia:Desktop:CYR_web_horisontal_rus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04" y="110352"/>
            <a:ext cx="2593360" cy="96430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7643178" y="205284"/>
            <a:ext cx="12522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Могилевский областной исполнительный комитет</a:t>
            </a:r>
            <a:endParaRPr lang="ru-RU" sz="11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1762" y="171138"/>
            <a:ext cx="1016402" cy="91153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454455" y="2564904"/>
            <a:ext cx="693396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(4) </a:t>
            </a:r>
            <a:r>
              <a:rPr lang="ru-RU" b="1" i="1" dirty="0" smtClean="0"/>
              <a:t>Методология разработки СУР Могилевской области основана на:</a:t>
            </a:r>
            <a:endParaRPr lang="ru-RU" b="1" i="1" dirty="0"/>
          </a:p>
          <a:p>
            <a:r>
              <a:rPr lang="ru-RU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Основополагающих принципах </a:t>
            </a:r>
            <a:r>
              <a:rPr lang="ru-RU" dirty="0"/>
              <a:t>Европейской сети устойчивого</a:t>
            </a:r>
            <a:br>
              <a:rPr lang="ru-RU" dirty="0"/>
            </a:br>
            <a:r>
              <a:rPr lang="ru-RU" dirty="0"/>
              <a:t>развития (ESDN</a:t>
            </a:r>
            <a:r>
              <a:rPr lang="ru-RU" dirty="0" smtClean="0"/>
              <a:t>):</a:t>
            </a: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5070208"/>
              </p:ext>
            </p:extLst>
          </p:nvPr>
        </p:nvGraphicFramePr>
        <p:xfrm>
          <a:off x="1302607" y="4369550"/>
          <a:ext cx="7213346" cy="1865696"/>
        </p:xfrm>
        <a:graphic>
          <a:graphicData uri="http://schemas.openxmlformats.org/drawingml/2006/table">
            <a:tbl>
              <a:tblPr>
                <a:tableStyleId>{BDBED569-4797-4DF1-A0F4-6AAB3CD982D8}</a:tableStyleId>
              </a:tblPr>
              <a:tblGrid>
                <a:gridCol w="72133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77481">
                <a:tc>
                  <a:txBody>
                    <a:bodyPr/>
                    <a:lstStyle/>
                    <a:p>
                      <a:pPr algn="l"/>
                      <a:r>
                        <a:rPr lang="en-US" sz="1600" b="0" dirty="0" smtClean="0"/>
                        <a:t>(1) </a:t>
                      </a:r>
                      <a:r>
                        <a:rPr lang="ru-RU" sz="1600" b="0" dirty="0" smtClean="0"/>
                        <a:t>Общее видение будущего и  стратегические</a:t>
                      </a:r>
                      <a:r>
                        <a:rPr lang="ru-RU" sz="1600" b="0" baseline="0" dirty="0" smtClean="0"/>
                        <a:t> ц</a:t>
                      </a:r>
                      <a:r>
                        <a:rPr lang="ru-RU" sz="1600" b="0" dirty="0" smtClean="0"/>
                        <a:t>ели</a:t>
                      </a:r>
                      <a:endParaRPr lang="en-US" sz="1600" b="0" dirty="0"/>
                    </a:p>
                  </a:txBody>
                  <a:tcPr marL="11344" marR="11344" marT="11344" marB="11344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22549">
                <a:tc>
                  <a:txBody>
                    <a:bodyPr/>
                    <a:lstStyle/>
                    <a:p>
                      <a:pPr algn="l"/>
                      <a:r>
                        <a:rPr lang="de-DE" sz="1600" b="0" dirty="0" smtClean="0"/>
                        <a:t>(2) </a:t>
                      </a:r>
                      <a:r>
                        <a:rPr lang="ru-RU" sz="1600" b="0" dirty="0" smtClean="0"/>
                        <a:t>Высокая степень политической поддержки</a:t>
                      </a:r>
                      <a:endParaRPr lang="de-DE" sz="1600" b="0" dirty="0"/>
                    </a:p>
                  </a:txBody>
                  <a:tcPr marL="11344" marR="11344" marT="11344" marB="11344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4103">
                <a:tc>
                  <a:txBody>
                    <a:bodyPr/>
                    <a:lstStyle/>
                    <a:p>
                      <a:pPr algn="l"/>
                      <a:r>
                        <a:rPr lang="de-DE" sz="1600" b="0" dirty="0" smtClean="0"/>
                        <a:t>(3) </a:t>
                      </a:r>
                      <a:r>
                        <a:rPr lang="ru-RU" sz="1600" b="0" dirty="0" smtClean="0"/>
                        <a:t>Горизонтальная интеграция (экология, социальная сфера и экономика)</a:t>
                      </a:r>
                      <a:endParaRPr lang="de-DE" sz="1600" b="0" dirty="0"/>
                    </a:p>
                  </a:txBody>
                  <a:tcPr marL="11344" marR="11344" marT="11344" marB="11344" anchor="ctr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70498">
                <a:tc>
                  <a:txBody>
                    <a:bodyPr/>
                    <a:lstStyle/>
                    <a:p>
                      <a:pPr algn="l"/>
                      <a:r>
                        <a:rPr lang="de-DE" sz="1600" b="0" dirty="0" smtClean="0"/>
                        <a:t>(4)</a:t>
                      </a:r>
                      <a:r>
                        <a:rPr lang="ru-RU" sz="1600" b="0" dirty="0" smtClean="0"/>
                        <a:t> Вертикальная интеграция (международный, национальный, местный уровни)</a:t>
                      </a:r>
                      <a:endParaRPr lang="de-DE" sz="1600" b="0" dirty="0"/>
                    </a:p>
                  </a:txBody>
                  <a:tcPr marL="11344" marR="11344" marT="11344" marB="11344" anchor="ctr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79109">
                <a:tc>
                  <a:txBody>
                    <a:bodyPr/>
                    <a:lstStyle/>
                    <a:p>
                      <a:pPr algn="l"/>
                      <a:r>
                        <a:rPr lang="de-DE" sz="1600" b="0" dirty="0" smtClean="0"/>
                        <a:t>(5) </a:t>
                      </a:r>
                      <a:r>
                        <a:rPr lang="ru-RU" sz="1600" b="0" dirty="0" smtClean="0"/>
                        <a:t>Широкое вовлеченное участие (</a:t>
                      </a:r>
                      <a:r>
                        <a:rPr lang="ru-RU" sz="1600" b="0" dirty="0" err="1" smtClean="0"/>
                        <a:t>Партиципация</a:t>
                      </a:r>
                      <a:r>
                        <a:rPr lang="ru-RU" sz="1600" b="0" dirty="0" smtClean="0"/>
                        <a:t>)</a:t>
                      </a:r>
                      <a:endParaRPr lang="de-DE" sz="1600" b="0" dirty="0"/>
                    </a:p>
                  </a:txBody>
                  <a:tcPr marL="11344" marR="11344" marT="11344" marB="11344" anchor="ctr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60256">
                <a:tc>
                  <a:txBody>
                    <a:bodyPr/>
                    <a:lstStyle/>
                    <a:p>
                      <a:pPr algn="l"/>
                      <a:r>
                        <a:rPr lang="en-US" sz="1600" b="0" dirty="0" smtClean="0"/>
                        <a:t>(6) </a:t>
                      </a:r>
                      <a:r>
                        <a:rPr lang="ru-RU" sz="1600" b="0" dirty="0" smtClean="0"/>
                        <a:t>Механизмы внедрения, реализации</a:t>
                      </a:r>
                      <a:r>
                        <a:rPr lang="ru-RU" sz="1600" b="0" baseline="0" dirty="0" smtClean="0"/>
                        <a:t> </a:t>
                      </a:r>
                      <a:r>
                        <a:rPr lang="ru-RU" sz="1600" b="0" dirty="0" smtClean="0"/>
                        <a:t>и поиска ресурсов</a:t>
                      </a:r>
                      <a:endParaRPr lang="en-US" sz="1600" b="0" dirty="0"/>
                    </a:p>
                  </a:txBody>
                  <a:tcPr marL="11344" marR="11344" marT="11344" marB="11344" anchor="ctr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160256">
                <a:tc>
                  <a:txBody>
                    <a:bodyPr/>
                    <a:lstStyle/>
                    <a:p>
                      <a:pPr algn="l"/>
                      <a:r>
                        <a:rPr lang="en-US" sz="1600" b="0" dirty="0" smtClean="0"/>
                        <a:t>(7) </a:t>
                      </a:r>
                      <a:r>
                        <a:rPr lang="ru-RU" sz="1600" b="0" dirty="0" smtClean="0"/>
                        <a:t>Мониторинг, оценка и корректировка СУР</a:t>
                      </a:r>
                      <a:endParaRPr lang="en-US" sz="1600" b="0" dirty="0"/>
                    </a:p>
                  </a:txBody>
                  <a:tcPr marL="11344" marR="11344" marT="11344" marB="11344" anchor="ctr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1430137" y="1256464"/>
            <a:ext cx="69582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2800" b="1" dirty="0" smtClean="0"/>
              <a:t>Подходы по разработке СУР Могилевской области на период до 2035 года</a:t>
            </a:r>
          </a:p>
        </p:txBody>
      </p:sp>
      <p:pic>
        <p:nvPicPr>
          <p:cNvPr id="12" name="Grafik 8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647" y="181864"/>
            <a:ext cx="1694649" cy="791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726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Macintosh HD:Users:natalia:Desktop:CYR_web_horisontal_rus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04" y="110352"/>
            <a:ext cx="2593360" cy="96430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feld 78"/>
          <p:cNvSpPr txBox="1"/>
          <p:nvPr/>
        </p:nvSpPr>
        <p:spPr>
          <a:xfrm>
            <a:off x="459168" y="5811361"/>
            <a:ext cx="108012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>
                <a:latin typeface="Arial Narrow" panose="020B0606020202030204" pitchFamily="34" charset="0"/>
              </a:rPr>
              <a:t>При поддержке</a:t>
            </a:r>
            <a:r>
              <a:rPr lang="de-DE" sz="1050" dirty="0" smtClean="0">
                <a:latin typeface="Arial Narrow" panose="020B0606020202030204" pitchFamily="34" charset="0"/>
              </a:rPr>
              <a:t>:</a:t>
            </a:r>
            <a:endParaRPr lang="de-DE" sz="1050" dirty="0"/>
          </a:p>
        </p:txBody>
      </p:sp>
      <p:pic>
        <p:nvPicPr>
          <p:cNvPr id="7" name="Grafik 8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87" y="6137248"/>
            <a:ext cx="1543975" cy="720752"/>
          </a:xfrm>
          <a:prstGeom prst="rect">
            <a:avLst/>
          </a:prstGeom>
        </p:spPr>
      </p:pic>
      <p:sp>
        <p:nvSpPr>
          <p:cNvPr id="9" name="Textfeld 79"/>
          <p:cNvSpPr txBox="1"/>
          <p:nvPr/>
        </p:nvSpPr>
        <p:spPr>
          <a:xfrm>
            <a:off x="2227667" y="5811361"/>
            <a:ext cx="154003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50" dirty="0">
                <a:latin typeface="Arial Narrow" panose="020B0606020202030204" pitchFamily="34" charset="0"/>
              </a:rPr>
              <a:t>В сотрудничестве с</a:t>
            </a:r>
            <a:r>
              <a:rPr lang="de-DE" sz="1050" dirty="0" smtClean="0">
                <a:latin typeface="Arial Narrow" panose="020B0606020202030204" pitchFamily="34" charset="0"/>
              </a:rPr>
              <a:t>:</a:t>
            </a:r>
            <a:endParaRPr lang="de-DE" dirty="0"/>
          </a:p>
        </p:txBody>
      </p:sp>
      <p:pic>
        <p:nvPicPr>
          <p:cNvPr id="10" name="Picture 5" descr="IFRD_rus"/>
          <p:cNvPicPr>
            <a:picLocks noChangeAspect="1" noChangeArrowheads="1"/>
          </p:cNvPicPr>
          <p:nvPr/>
        </p:nvPicPr>
        <p:blipFill>
          <a:blip r:embed="rId4">
            <a:extLst/>
          </a:blip>
          <a:srcRect/>
          <a:stretch>
            <a:fillRect/>
          </a:stretch>
        </p:blipFill>
        <p:spPr bwMode="auto">
          <a:xfrm>
            <a:off x="2306247" y="6107048"/>
            <a:ext cx="1382872" cy="686478"/>
          </a:xfrm>
          <a:prstGeom prst="rect">
            <a:avLst/>
          </a:prstGeom>
          <a:ln>
            <a:noFill/>
          </a:ln>
          <a:effectLst>
            <a:softEdge rad="31750"/>
          </a:effectLst>
          <a:extLst/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0" y="9747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3355759" y="-15293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43178" y="205284"/>
            <a:ext cx="12522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Могилевский областной исполнительный комитет</a:t>
            </a:r>
            <a:endParaRPr lang="ru-RU" sz="11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40124" y="6062444"/>
            <a:ext cx="426029" cy="59839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91762" y="171138"/>
            <a:ext cx="1016402" cy="911535"/>
          </a:xfrm>
          <a:prstGeom prst="rect">
            <a:avLst/>
          </a:prstGeom>
        </p:spPr>
      </p:pic>
      <p:graphicFrame>
        <p:nvGraphicFramePr>
          <p:cNvPr id="17" name="Диаграмма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4029842"/>
              </p:ext>
            </p:extLst>
          </p:nvPr>
        </p:nvGraphicFramePr>
        <p:xfrm>
          <a:off x="160727" y="1862190"/>
          <a:ext cx="7056784" cy="36576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" name="Выгнутая влево стрелка 1"/>
          <p:cNvSpPr/>
          <p:nvPr/>
        </p:nvSpPr>
        <p:spPr>
          <a:xfrm rot="16200000">
            <a:off x="5317264" y="3366319"/>
            <a:ext cx="879480" cy="410861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66492" y="2437437"/>
            <a:ext cx="2376264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4 Зональные Мастерские будущего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6366492" y="3195752"/>
            <a:ext cx="2376264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Открытое обсуждение в СМИ</a:t>
            </a:r>
            <a:endParaRPr lang="ru-RU" dirty="0"/>
          </a:p>
        </p:txBody>
      </p:sp>
      <p:sp>
        <p:nvSpPr>
          <p:cNvPr id="12" name="Стрелка вниз 11"/>
          <p:cNvSpPr/>
          <p:nvPr/>
        </p:nvSpPr>
        <p:spPr>
          <a:xfrm>
            <a:off x="6942556" y="3976332"/>
            <a:ext cx="1224136" cy="360040"/>
          </a:xfrm>
          <a:prstGeom prst="down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6427763" y="4324825"/>
            <a:ext cx="269706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Более 30 % разработчиков</a:t>
            </a:r>
          </a:p>
          <a:p>
            <a:r>
              <a:rPr lang="ru-RU" sz="1400" dirty="0" smtClean="0"/>
              <a:t>- представители регионов и инициатив</a:t>
            </a:r>
            <a:endParaRPr lang="ru-RU" sz="14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187624" y="1222087"/>
            <a:ext cx="72669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/>
              <a:t>(5) </a:t>
            </a:r>
            <a:r>
              <a:rPr lang="ru-RU" sz="2400" b="1" dirty="0"/>
              <a:t>Широкое вовлеченное участие (</a:t>
            </a:r>
            <a:r>
              <a:rPr lang="ru-RU" sz="2400" b="1" dirty="0" err="1"/>
              <a:t>Партиципация</a:t>
            </a:r>
            <a:r>
              <a:rPr lang="ru-RU" sz="2400" b="1" dirty="0"/>
              <a:t>)</a:t>
            </a:r>
            <a:endParaRPr lang="de-DE" sz="2400" b="1" dirty="0"/>
          </a:p>
        </p:txBody>
      </p:sp>
      <p:pic>
        <p:nvPicPr>
          <p:cNvPr id="22" name="Grafik 8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647" y="181864"/>
            <a:ext cx="1694649" cy="791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990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  <p:pic>
        <p:nvPicPr>
          <p:cNvPr id="24" name="Picture 27" descr="Macintosh HD:Users:natalia:Desktop:CYR_web_horisontal_rus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04" y="110352"/>
            <a:ext cx="2593360" cy="96430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7643178" y="205284"/>
            <a:ext cx="12522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Могилевский областной исполнительный комитет</a:t>
            </a:r>
            <a:endParaRPr lang="ru-RU" sz="11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91762" y="171138"/>
            <a:ext cx="1016402" cy="91153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430137" y="1256464"/>
            <a:ext cx="695828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ru-RU" sz="2800" b="1" dirty="0" smtClean="0"/>
              <a:t>Подходы разработки СУР Могилевской области на период до 2035 года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454455" y="2564904"/>
            <a:ext cx="69339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(6) </a:t>
            </a:r>
            <a:r>
              <a:rPr lang="ru-RU" b="1" i="1" dirty="0" smtClean="0"/>
              <a:t>Методология разработки СУР Могилевской области основана на:</a:t>
            </a:r>
            <a:endParaRPr lang="ru-RU" b="1" i="1" dirty="0"/>
          </a:p>
          <a:p>
            <a:r>
              <a:rPr lang="ru-RU" dirty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Акселераторах </a:t>
            </a:r>
            <a:r>
              <a:rPr lang="ru-RU" dirty="0"/>
              <a:t>достижения Беларусью </a:t>
            </a:r>
            <a:r>
              <a:rPr lang="ru-RU" dirty="0" smtClean="0"/>
              <a:t>ЦУР.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4011" y="3964795"/>
            <a:ext cx="7254869" cy="2402032"/>
          </a:xfrm>
          <a:prstGeom prst="rect">
            <a:avLst/>
          </a:prstGeom>
        </p:spPr>
      </p:pic>
      <p:pic>
        <p:nvPicPr>
          <p:cNvPr id="10" name="Grafik 8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647" y="181864"/>
            <a:ext cx="1694649" cy="791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531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6826</TotalTime>
  <Words>858</Words>
  <Application>Microsoft Office PowerPoint</Application>
  <PresentationFormat>Экран (4:3)</PresentationFormat>
  <Paragraphs>135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Arial</vt:lpstr>
      <vt:lpstr>Arial Narrow</vt:lpstr>
      <vt:lpstr>Calibri</vt:lpstr>
      <vt:lpstr>Courier New</vt:lpstr>
      <vt:lpstr>Times New Roman</vt:lpstr>
      <vt:lpstr>Тема Office</vt:lpstr>
      <vt:lpstr>Подходы и модели по разработке Стратегии устойчивого развития Могилевской области до 2035 года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Alex</dc:creator>
  <cp:lastModifiedBy>Siarhei Tarasiuk</cp:lastModifiedBy>
  <cp:revision>930</cp:revision>
  <dcterms:created xsi:type="dcterms:W3CDTF">2019-01-07T11:32:15Z</dcterms:created>
  <dcterms:modified xsi:type="dcterms:W3CDTF">2019-06-27T09:45:11Z</dcterms:modified>
</cp:coreProperties>
</file>