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6" r:id="rId1"/>
  </p:sldMasterIdLst>
  <p:sldIdLst>
    <p:sldId id="256" r:id="rId2"/>
    <p:sldId id="342" r:id="rId3"/>
    <p:sldId id="279" r:id="rId4"/>
    <p:sldId id="280" r:id="rId5"/>
    <p:sldId id="281" r:id="rId6"/>
    <p:sldId id="338" r:id="rId7"/>
    <p:sldId id="341" r:id="rId8"/>
    <p:sldId id="268" r:id="rId9"/>
    <p:sldId id="269" r:id="rId10"/>
    <p:sldId id="270" r:id="rId11"/>
    <p:sldId id="271" r:id="rId12"/>
    <p:sldId id="276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  <p:sldId id="274" r:id="rId30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7F595"/>
    <a:srgbClr val="3DE915"/>
    <a:srgbClr val="E0B5D3"/>
    <a:srgbClr val="7B9CCB"/>
    <a:srgbClr val="FEE9B7"/>
    <a:srgbClr val="EFB8B3"/>
    <a:srgbClr val="AFD6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2" autoAdjust="0"/>
    <p:restoredTop sz="94434" autoAdjust="0"/>
  </p:normalViewPr>
  <p:slideViewPr>
    <p:cSldViewPr snapToGrid="0">
      <p:cViewPr varScale="1">
        <p:scale>
          <a:sx n="70" d="100"/>
          <a:sy n="70" d="100"/>
        </p:scale>
        <p:origin x="128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BB65CF0-6C2F-47F1-B6DE-C8C3EE733ED7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36D06C-B6A5-4869-9A3A-51E77A4957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1336811"/>
      </p:ext>
    </p:extLst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3867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769458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570576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81726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523247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922516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2D5BD8D-1F36-49B8-8914-426856E2480A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A43141-28B7-4DFD-9B4E-91AD8EA5D62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89686578"/>
      </p:ext>
    </p:extLst>
  </p:cSld>
  <p:clrMapOvr>
    <a:masterClrMapping/>
  </p:clrMapOvr>
  <p:transition spd="slow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0C86A53-5E2B-4CD1-9D22-3CF533CB8E20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5077ED-C8DE-43A4-95F3-FD8B4F79B18E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5242427"/>
      </p:ext>
    </p:extLst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6E40D6-199D-4D3E-A64C-2AE058A85EA8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4AF866-44CE-4E29-A016-51EF76DFDE3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95474990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882AD29-5331-45CF-A5D4-2F7B75972861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9CE05B-4A92-4C28-8F0E-F392B19BE56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11552037"/>
      </p:ext>
    </p:extLst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A445E5-EB89-4733-B545-E3936E202746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2274BC-E884-4B53-96CF-25A838DD8C6B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94863451"/>
      </p:ext>
    </p:extLst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009DB3-0EA6-48CF-A637-AC1443EFD57D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A92905-2FC3-47FC-A35D-A28D472CD64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88938912"/>
      </p:ext>
    </p:extLst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71BD38-5576-4622-9AA1-AB94F6282B69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0AAB657-FA5D-45E3-A2D6-604B1F8E796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8522422"/>
      </p:ext>
    </p:extLst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50FA1FF-AE5D-416F-89E9-EE7168D8973C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9217F5D-0081-4753-801B-2D4DD343F32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7145374"/>
      </p:ext>
    </p:extLst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68E4E3F-5743-4973-8048-265AAA24313D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08D325-5C92-4C05-9D65-6BFD6627572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8709297"/>
      </p:ext>
    </p:extLst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B2C64D9-078D-4582-8AE0-9EA3CE951B97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3A03AF-E509-4759-9E0C-19B30317558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404074"/>
      </p:ext>
    </p:extLst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0">
              <a:schemeClr val="tx2">
                <a:lumMod val="40000"/>
                <a:lumOff val="60000"/>
              </a:schemeClr>
            </a:gs>
            <a:gs pos="36000">
              <a:schemeClr val="accent1">
                <a:lumMod val="25000"/>
                <a:lumOff val="75000"/>
              </a:schemeClr>
            </a:gs>
            <a:gs pos="83000">
              <a:schemeClr val="accent1">
                <a:lumMod val="50000"/>
                <a:lumOff val="50000"/>
              </a:schemeClr>
            </a:gs>
            <a:gs pos="99001">
              <a:srgbClr val="548235"/>
            </a:gs>
            <a:gs pos="100000">
              <a:srgbClr val="548235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747BA4DA-15F9-4BB1-ABA0-3F1CA55EE372}" type="datetimeFigureOut">
              <a:rPr lang="ru-RU" smtClean="0"/>
              <a:pPr>
                <a:defRPr/>
              </a:pPr>
              <a:t>09.01.2018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62E55B5-857A-42A8-A9F7-97CBE763B36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8753877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  <p:sldLayoutId id="2147483740" r:id="rId14"/>
    <p:sldLayoutId id="2147483741" r:id="rId15"/>
    <p:sldLayoutId id="2147483742" r:id="rId16"/>
    <p:sldLayoutId id="2147483743" r:id="rId17"/>
  </p:sldLayoutIdLst>
  <p:transition spd="slow">
    <p:fade/>
  </p:transition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0.jpeg"/><Relationship Id="rId7" Type="http://schemas.openxmlformats.org/officeDocument/2006/relationships/image" Target="../media/image15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4.png"/><Relationship Id="rId7" Type="http://schemas.openxmlformats.org/officeDocument/2006/relationships/image" Target="../media/image3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4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5.png"/><Relationship Id="rId7" Type="http://schemas.openxmlformats.org/officeDocument/2006/relationships/image" Target="../media/image5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3.png"/><Relationship Id="rId9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15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14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3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76.png"/><Relationship Id="rId3" Type="http://schemas.openxmlformats.org/officeDocument/2006/relationships/image" Target="../media/image15.png"/><Relationship Id="rId7" Type="http://schemas.openxmlformats.org/officeDocument/2006/relationships/image" Target="../media/image70.png"/><Relationship Id="rId12" Type="http://schemas.openxmlformats.org/officeDocument/2006/relationships/image" Target="../media/image7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11" Type="http://schemas.openxmlformats.org/officeDocument/2006/relationships/image" Target="../media/image74.png"/><Relationship Id="rId5" Type="http://schemas.openxmlformats.org/officeDocument/2006/relationships/image" Target="../media/image68.png"/><Relationship Id="rId10" Type="http://schemas.openxmlformats.org/officeDocument/2006/relationships/image" Target="../media/image73.png"/><Relationship Id="rId4" Type="http://schemas.openxmlformats.org/officeDocument/2006/relationships/image" Target="../media/image3.png"/><Relationship Id="rId9" Type="http://schemas.openxmlformats.org/officeDocument/2006/relationships/image" Target="../media/image72.png"/><Relationship Id="rId14" Type="http://schemas.openxmlformats.org/officeDocument/2006/relationships/image" Target="../media/image7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3" Type="http://schemas.openxmlformats.org/officeDocument/2006/relationships/image" Target="../media/image14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3.png"/><Relationship Id="rId10" Type="http://schemas.openxmlformats.org/officeDocument/2006/relationships/image" Target="../media/image83.png"/><Relationship Id="rId4" Type="http://schemas.openxmlformats.org/officeDocument/2006/relationships/image" Target="../media/image15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jpeg"/><Relationship Id="rId3" Type="http://schemas.openxmlformats.org/officeDocument/2006/relationships/image" Target="../media/image15.png"/><Relationship Id="rId7" Type="http://schemas.openxmlformats.org/officeDocument/2006/relationships/image" Target="../media/image92.png"/><Relationship Id="rId12" Type="http://schemas.openxmlformats.org/officeDocument/2006/relationships/image" Target="../media/image9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96.jpeg"/><Relationship Id="rId5" Type="http://schemas.openxmlformats.org/officeDocument/2006/relationships/image" Target="../media/image90.png"/><Relationship Id="rId10" Type="http://schemas.openxmlformats.org/officeDocument/2006/relationships/image" Target="../media/image95.jpeg"/><Relationship Id="rId4" Type="http://schemas.openxmlformats.org/officeDocument/2006/relationships/image" Target="../media/image3.png"/><Relationship Id="rId9" Type="http://schemas.openxmlformats.org/officeDocument/2006/relationships/image" Target="../media/image9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1.png"/><Relationship Id="rId3" Type="http://schemas.openxmlformats.org/officeDocument/2006/relationships/image" Target="../media/image15.png"/><Relationship Id="rId7" Type="http://schemas.openxmlformats.org/officeDocument/2006/relationships/image" Target="../media/image10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png"/><Relationship Id="rId11" Type="http://schemas.openxmlformats.org/officeDocument/2006/relationships/image" Target="../media/image104.png"/><Relationship Id="rId5" Type="http://schemas.openxmlformats.org/officeDocument/2006/relationships/image" Target="../media/image98.png"/><Relationship Id="rId10" Type="http://schemas.openxmlformats.org/officeDocument/2006/relationships/image" Target="../media/image103.png"/><Relationship Id="rId4" Type="http://schemas.openxmlformats.org/officeDocument/2006/relationships/image" Target="../media/image3.png"/><Relationship Id="rId9" Type="http://schemas.openxmlformats.org/officeDocument/2006/relationships/image" Target="../media/image10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4.png"/><Relationship Id="rId7" Type="http://schemas.openxmlformats.org/officeDocument/2006/relationships/image" Target="../media/image107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3.png"/><Relationship Id="rId10" Type="http://schemas.openxmlformats.org/officeDocument/2006/relationships/image" Target="../media/image110.png"/><Relationship Id="rId4" Type="http://schemas.openxmlformats.org/officeDocument/2006/relationships/image" Target="../media/image15.png"/><Relationship Id="rId9" Type="http://schemas.openxmlformats.org/officeDocument/2006/relationships/image" Target="../media/image10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3" Type="http://schemas.openxmlformats.org/officeDocument/2006/relationships/image" Target="../media/image15.png"/><Relationship Id="rId7" Type="http://schemas.openxmlformats.org/officeDocument/2006/relationships/image" Target="../media/image11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3.jpeg"/><Relationship Id="rId5" Type="http://schemas.openxmlformats.org/officeDocument/2006/relationships/image" Target="../media/image112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117.png"/><Relationship Id="rId7" Type="http://schemas.openxmlformats.org/officeDocument/2006/relationships/image" Target="../media/image15.pn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19.jpeg"/><Relationship Id="rId4" Type="http://schemas.openxmlformats.org/officeDocument/2006/relationships/image" Target="../media/image118.png"/><Relationship Id="rId9" Type="http://schemas.openxmlformats.org/officeDocument/2006/relationships/image" Target="../media/image12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4.png"/><Relationship Id="rId3" Type="http://schemas.openxmlformats.org/officeDocument/2006/relationships/image" Target="../media/image122.png"/><Relationship Id="rId7" Type="http://schemas.openxmlformats.org/officeDocument/2006/relationships/image" Target="../media/image123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2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129.png"/><Relationship Id="rId7" Type="http://schemas.openxmlformats.org/officeDocument/2006/relationships/image" Target="../media/image3.pn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0.png"/><Relationship Id="rId9" Type="http://schemas.openxmlformats.org/officeDocument/2006/relationships/image" Target="../media/image132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3" Type="http://schemas.openxmlformats.org/officeDocument/2006/relationships/image" Target="../media/image14.png"/><Relationship Id="rId7" Type="http://schemas.openxmlformats.org/officeDocument/2006/relationships/image" Target="../media/image135.png"/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4.png"/><Relationship Id="rId5" Type="http://schemas.openxmlformats.org/officeDocument/2006/relationships/image" Target="../media/image3.png"/><Relationship Id="rId4" Type="http://schemas.openxmlformats.org/officeDocument/2006/relationships/image" Target="../media/image15.png"/><Relationship Id="rId9" Type="http://schemas.openxmlformats.org/officeDocument/2006/relationships/image" Target="../media/image13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1.png"/><Relationship Id="rId3" Type="http://schemas.openxmlformats.org/officeDocument/2006/relationships/image" Target="../media/image139.png"/><Relationship Id="rId7" Type="http://schemas.openxmlformats.org/officeDocument/2006/relationships/image" Target="../media/image140.pn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15.png"/><Relationship Id="rId10" Type="http://schemas.openxmlformats.org/officeDocument/2006/relationships/image" Target="../media/image143.png"/><Relationship Id="rId4" Type="http://schemas.openxmlformats.org/officeDocument/2006/relationships/image" Target="../media/image14.png"/><Relationship Id="rId9" Type="http://schemas.openxmlformats.org/officeDocument/2006/relationships/image" Target="../media/image142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image" Target="../media/image152.png"/><Relationship Id="rId3" Type="http://schemas.openxmlformats.org/officeDocument/2006/relationships/image" Target="../media/image145.png"/><Relationship Id="rId7" Type="http://schemas.openxmlformats.org/officeDocument/2006/relationships/image" Target="../media/image15.png"/><Relationship Id="rId12" Type="http://schemas.openxmlformats.org/officeDocument/2006/relationships/image" Target="../media/image151.pn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50.png"/><Relationship Id="rId5" Type="http://schemas.openxmlformats.org/officeDocument/2006/relationships/image" Target="../media/image147.png"/><Relationship Id="rId10" Type="http://schemas.openxmlformats.org/officeDocument/2006/relationships/image" Target="../media/image149.png"/><Relationship Id="rId4" Type="http://schemas.openxmlformats.org/officeDocument/2006/relationships/image" Target="../media/image146.png"/><Relationship Id="rId9" Type="http://schemas.openxmlformats.org/officeDocument/2006/relationships/image" Target="../media/image148.png"/><Relationship Id="rId14" Type="http://schemas.openxmlformats.org/officeDocument/2006/relationships/image" Target="../media/image15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6.png"/><Relationship Id="rId5" Type="http://schemas.openxmlformats.org/officeDocument/2006/relationships/image" Target="../media/image11.png"/><Relationship Id="rId10" Type="http://schemas.openxmlformats.org/officeDocument/2006/relationships/image" Target="../media/image3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8.jpeg"/><Relationship Id="rId7" Type="http://schemas.openxmlformats.org/officeDocument/2006/relationships/image" Target="../media/image14.png"/><Relationship Id="rId2" Type="http://schemas.openxmlformats.org/officeDocument/2006/relationships/hyperlink" Target="http://www.greenmap.by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2.jpeg"/><Relationship Id="rId4" Type="http://schemas.openxmlformats.org/officeDocument/2006/relationships/image" Target="../media/image19.png"/><Relationship Id="rId9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5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28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3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5.png"/><Relationship Id="rId7" Type="http://schemas.openxmlformats.org/officeDocument/2006/relationships/image" Target="../media/image31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3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3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6218" y="-2183143"/>
            <a:ext cx="9086850" cy="46228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bg2">
                    <a:lumMod val="50000"/>
                  </a:schemeClr>
                </a:solidFill>
              </a:rPr>
              <a:t>Содействие переходу Республики Беларусь к «зеленой» экономике 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grpSp>
        <p:nvGrpSpPr>
          <p:cNvPr id="2051" name="Группа 5"/>
          <p:cNvGrpSpPr>
            <a:grpSpLocks/>
          </p:cNvGrpSpPr>
          <p:nvPr/>
        </p:nvGrpSpPr>
        <p:grpSpPr bwMode="auto">
          <a:xfrm>
            <a:off x="5972175" y="117475"/>
            <a:ext cx="3171825" cy="1355725"/>
            <a:chOff x="2208103" y="620688"/>
            <a:chExt cx="4164097" cy="1728812"/>
          </a:xfrm>
        </p:grpSpPr>
        <p:pic>
          <p:nvPicPr>
            <p:cNvPr id="2053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4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55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52" name="TextBox 2"/>
          <p:cNvSpPr txBox="1">
            <a:spLocks noChangeArrowheads="1"/>
          </p:cNvSpPr>
          <p:nvPr/>
        </p:nvSpPr>
        <p:spPr bwMode="auto">
          <a:xfrm>
            <a:off x="3856038" y="5046663"/>
            <a:ext cx="5106987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accent3">
                    <a:lumMod val="50000"/>
                  </a:schemeClr>
                </a:solidFill>
              </a:rPr>
              <a:t>Ольга </a:t>
            </a:r>
            <a:r>
              <a:rPr lang="ru-RU" altLang="ru-RU" sz="2400" dirty="0" err="1" smtClean="0">
                <a:solidFill>
                  <a:schemeClr val="accent3">
                    <a:lumMod val="50000"/>
                  </a:schemeClr>
                </a:solidFill>
              </a:rPr>
              <a:t>Чабровская</a:t>
            </a:r>
            <a:r>
              <a:rPr lang="ru-RU" altLang="ru-RU" sz="2400" dirty="0" smtClean="0">
                <a:solidFill>
                  <a:schemeClr val="accent3">
                    <a:lumMod val="50000"/>
                  </a:schemeClr>
                </a:solidFill>
              </a:rPr>
              <a:t>,</a:t>
            </a:r>
            <a:endParaRPr lang="ru-RU" altLang="ru-RU" sz="2400" dirty="0">
              <a:solidFill>
                <a:schemeClr val="accent3">
                  <a:lumMod val="50000"/>
                </a:schemeClr>
              </a:solidFill>
            </a:endParaRPr>
          </a:p>
          <a:p>
            <a:pPr algn="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400" dirty="0" smtClean="0">
                <a:solidFill>
                  <a:schemeClr val="accent3">
                    <a:lumMod val="50000"/>
                  </a:schemeClr>
                </a:solidFill>
              </a:rPr>
              <a:t>Руководитель проекта </a:t>
            </a:r>
            <a:endParaRPr lang="ru-RU" alt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6218" y="-81822"/>
            <a:ext cx="574073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www.greenlogic.by</a:t>
            </a:r>
            <a:endParaRPr lang="ru-RU" sz="5400" b="1" cap="none" spc="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218" y="2987037"/>
            <a:ext cx="2968362" cy="14841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0765" y="2918623"/>
            <a:ext cx="3105190" cy="155259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014" y="4718269"/>
            <a:ext cx="2975566" cy="14877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80395"/>
            <a:ext cx="8936733" cy="4351338"/>
          </a:xfrm>
        </p:spPr>
        <p:txBody>
          <a:bodyPr rtlCol="0">
            <a:normAutofit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Создание </a:t>
            </a:r>
            <a:r>
              <a:rPr lang="ru-RU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комплекса по переработке </a:t>
            </a:r>
            <a:endParaRPr lang="ru-RU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древесных </a:t>
            </a:r>
            <a:r>
              <a:rPr lang="ru-RU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отходов в </a:t>
            </a:r>
            <a:r>
              <a:rPr lang="ru-RU" b="1" i="1" u="sng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биотопливо</a:t>
            </a:r>
            <a:r>
              <a:rPr lang="ru-RU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в </a:t>
            </a:r>
            <a:r>
              <a:rPr lang="ru-RU" b="1" i="1" u="sng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г.Брест</a:t>
            </a:r>
            <a:r>
              <a:rPr lang="ru-RU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(ПКУП «Коммунальник») 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b="1" i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Разработан бизнес-план реализации пилотного проекта;</a:t>
            </a: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Создан комплекс:  мобильная рубильно-дробильная </a:t>
            </a: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машина (</a:t>
            </a:r>
            <a:r>
              <a:rPr lang="ru-RU" altLang="ru-RU" sz="1800" b="1" i="1" dirty="0" err="1">
                <a:solidFill>
                  <a:prstClr val="black"/>
                </a:solidFill>
                <a:latin typeface="Arial" panose="020B0604020202020204" pitchFamily="34" charset="0"/>
              </a:rPr>
              <a:t>шреддер</a:t>
            </a: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), мобильная сортировка </a:t>
            </a: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для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щепы;  </a:t>
            </a: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раскалывающее устройство и погрузчик;</a:t>
            </a: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Комплекс запущен в сентября 2016 года;</a:t>
            </a: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Изготовлен, установлен и введен в эксплуатацию 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высокотехнологичный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котел (2017 год);</a:t>
            </a:r>
            <a:endParaRPr lang="ru-RU" altLang="ru-RU" sz="1800" b="1" i="1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Отремонтировано здание котельной  (2017 год) за счет средств Коммунальника; </a:t>
            </a: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>
                <a:solidFill>
                  <a:prstClr val="black"/>
                </a:solidFill>
                <a:latin typeface="Arial" panose="020B0604020202020204" pitchFamily="34" charset="0"/>
              </a:rPr>
              <a:t>С</a:t>
            </a: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оздано 21 новое рабочее место (15- в 2017 году);</a:t>
            </a:r>
            <a:endParaRPr lang="ru-RU" altLang="ru-RU" sz="1800" b="1" i="1" dirty="0" smtClean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 marL="228600" lvl="0" indent="-228600" defTabSz="914400" fontAlgn="base">
              <a:lnSpc>
                <a:spcPct val="9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ru-RU" altLang="ru-RU" sz="18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Ликвидирован карьер по захоронению пней  под Брестом. </a:t>
            </a:r>
            <a:endParaRPr lang="ru-RU" altLang="ru-RU" sz="1800" b="1" i="1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87640" y="-17645"/>
            <a:ext cx="7886700" cy="713682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r>
              <a:rPr lang="be-BY" alt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ПИЛОТНЫЕ ПРОЕКТЫ</a:t>
            </a:r>
            <a:endParaRPr lang="ru-RU" alt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098" name="Picture 2" descr="Картинки по запросу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0359" y="4761570"/>
            <a:ext cx="3211080" cy="1906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633" y="4501488"/>
            <a:ext cx="3491570" cy="2403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Картинки по запросу коммунальник переработка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0749" y="4443652"/>
            <a:ext cx="2490334" cy="120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Картинки по запросу коммунальник переработка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7595" y="5718412"/>
            <a:ext cx="2493488" cy="1186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4" name="Рисунок 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7646" y="998476"/>
            <a:ext cx="8123961" cy="4208707"/>
          </a:xfrm>
        </p:spPr>
        <p:txBody>
          <a:bodyPr rtlCol="0">
            <a:normAutofit fontScale="625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9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Получение </a:t>
            </a:r>
            <a:r>
              <a:rPr lang="ru-RU" sz="29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высокоэффективных </a:t>
            </a:r>
            <a:endParaRPr lang="ru-RU" sz="29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9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органических </a:t>
            </a:r>
            <a:r>
              <a:rPr lang="ru-RU" sz="29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удобрений путём глубокой переработки сапропеля  (ОАО «Житковичихимсервис») 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Разработан бизнес-план;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Приобретен земснаряд с насосом для добычи сапропеля (средства ОАО «</a:t>
            </a:r>
            <a:r>
              <a:rPr lang="ru-RU" sz="2400" b="1" i="1" dirty="0" err="1">
                <a:solidFill>
                  <a:prstClr val="black"/>
                </a:solidFill>
                <a:latin typeface="Arial" charset="0"/>
              </a:rPr>
              <a:t>Житковичихимсервис</a:t>
            </a: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»). Стоимость – около 300 </a:t>
            </a:r>
            <a:r>
              <a:rPr lang="ru-RU" sz="2400" b="1" i="1" dirty="0" err="1">
                <a:solidFill>
                  <a:prstClr val="black"/>
                </a:solidFill>
                <a:latin typeface="Arial" charset="0"/>
              </a:rPr>
              <a:t>тыс.долл.США</a:t>
            </a: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; 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Закуплены и поставлены  пульпопровод  наземный (2000 м), погрузчик, плавучий пульпопровод (150 м) и </a:t>
            </a:r>
            <a:r>
              <a:rPr lang="ru-RU" sz="2400" b="1" i="1" dirty="0" err="1">
                <a:solidFill>
                  <a:prstClr val="black"/>
                </a:solidFill>
                <a:latin typeface="Arial" charset="0"/>
              </a:rPr>
              <a:t>бустерная</a:t>
            </a: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 станция. Стоимость- около 200 тыс. </a:t>
            </a:r>
            <a:r>
              <a:rPr lang="ru-RU" sz="2400" b="1" i="1" dirty="0" err="1">
                <a:solidFill>
                  <a:prstClr val="black"/>
                </a:solidFill>
                <a:latin typeface="Arial" charset="0"/>
              </a:rPr>
              <a:t>долл.США</a:t>
            </a: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;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>
                <a:solidFill>
                  <a:prstClr val="black"/>
                </a:solidFill>
                <a:latin typeface="Arial" charset="0"/>
              </a:rPr>
              <a:t>Разработана проектно-сметная документация на строительство линии по переработке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сапропеля;</a:t>
            </a: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Изготовлена,  установлена и введена в эксплуатацию линия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по переработке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сапропеля (2017 год);</a:t>
            </a:r>
            <a:endParaRPr lang="ru-RU" sz="2400" b="1" i="1" dirty="0" smtClean="0">
              <a:solidFill>
                <a:prstClr val="black"/>
              </a:solidFill>
              <a:latin typeface="Arial" charset="0"/>
            </a:endParaRP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Создано 8 новых рабочих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мест (4- в 2017 году);</a:t>
            </a:r>
            <a:endParaRPr lang="ru-RU" sz="2400" b="1" i="1" dirty="0" smtClean="0">
              <a:solidFill>
                <a:prstClr val="black"/>
              </a:solidFill>
              <a:latin typeface="Arial" charset="0"/>
            </a:endParaRP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Добыча сапропеля в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2016 и 2017 гг. увеличилась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в 3 раза по сравнению с 2015 </a:t>
            </a:r>
            <a:r>
              <a:rPr lang="ru-RU" sz="2400" b="1" i="1" dirty="0" smtClean="0">
                <a:solidFill>
                  <a:prstClr val="black"/>
                </a:solidFill>
                <a:latin typeface="Arial" charset="0"/>
              </a:rPr>
              <a:t>годом.</a:t>
            </a:r>
            <a:endParaRPr lang="ru-RU" sz="2400" b="1" i="1" dirty="0" smtClean="0">
              <a:solidFill>
                <a:prstClr val="black"/>
              </a:solidFill>
              <a:latin typeface="Arial" charset="0"/>
            </a:endParaRPr>
          </a:p>
          <a:p>
            <a:pPr marL="228600" lvl="0" indent="-228600" defTabSz="91440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ru-RU" sz="2400" b="1" i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38966" y="-2914"/>
            <a:ext cx="264082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1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1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61084" y="-81454"/>
            <a:ext cx="7886700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fontAlgn="auto">
              <a:spcAft>
                <a:spcPts val="0"/>
              </a:spcAft>
            </a:pPr>
            <a:endParaRPr lang="ru-RU" alt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2" name="Picture 2" descr="http://gp.by/images/users/6/untitled%20folder%201/DSC_000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1438" y="4892223"/>
            <a:ext cx="2832729" cy="1569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55671" y="5976736"/>
            <a:ext cx="2801540" cy="1569902"/>
          </a:xfrm>
          <a:prstGeom prst="rect">
            <a:avLst/>
          </a:prstGeom>
        </p:spPr>
      </p:pic>
      <p:pic>
        <p:nvPicPr>
          <p:cNvPr id="5128" name="Picture 8" descr="http://gp.by/images/users/6/DSC_0039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4961074"/>
            <a:ext cx="2531368" cy="1800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4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4" descr="http://gp.by/images/users/6/untitled%20folder%201/DSC_0048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70876" y="4961074"/>
            <a:ext cx="2941324" cy="1953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90931" y="350494"/>
            <a:ext cx="30641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auto">
              <a:spcAft>
                <a:spcPts val="0"/>
              </a:spcAft>
            </a:pPr>
            <a:r>
              <a:rPr lang="be-BY" altLang="ru-RU" sz="2400" b="1" i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ПИЛОТНЫЕ ПРОЕКТЫ</a:t>
            </a:r>
            <a:endParaRPr lang="ru-RU" altLang="ru-RU" sz="2400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615950" y="128588"/>
            <a:ext cx="7886700" cy="1227137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b="1" i="1" dirty="0" smtClean="0"/>
              <a:t> </a:t>
            </a:r>
            <a: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Реализация </a:t>
            </a:r>
            <a:b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«зелёных» пилотных </a:t>
            </a:r>
            <a:b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инициатив НПО</a:t>
            </a:r>
          </a:p>
        </p:txBody>
      </p:sp>
      <p:sp>
        <p:nvSpPr>
          <p:cNvPr id="13316" name="TextBox 3"/>
          <p:cNvSpPr txBox="1">
            <a:spLocks noChangeArrowheads="1"/>
          </p:cNvSpPr>
          <p:nvPr/>
        </p:nvSpPr>
        <p:spPr bwMode="auto">
          <a:xfrm>
            <a:off x="0" y="1568450"/>
            <a:ext cx="3644900" cy="470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Подача заявок с 1 июля по 31 августа 2015 г.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Максимальный размер гранта –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до 110 000 евро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Срок реализации местной инициативы 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– до 18 месяцев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 июле 2015 г. был проведен ряд обучающих семинаров по зелёной экономике и участию в </a:t>
            </a: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конкурсе -295 чел.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Получено 150 заявок.</a:t>
            </a:r>
            <a:endParaRPr lang="ru-RU" alt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317" name="Рисунок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71887" y="1568450"/>
            <a:ext cx="5578475" cy="489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TextBox 9"/>
          <p:cNvSpPr txBox="1">
            <a:spLocks noChangeArrowheads="1"/>
          </p:cNvSpPr>
          <p:nvPr/>
        </p:nvSpPr>
        <p:spPr bwMode="auto">
          <a:xfrm>
            <a:off x="6461125" y="2406650"/>
            <a:ext cx="1446213" cy="646113"/>
          </a:xfrm>
          <a:prstGeom prst="rect">
            <a:avLst/>
          </a:prstGeom>
          <a:solidFill>
            <a:srgbClr val="AFD6B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40 чел. </a:t>
            </a:r>
            <a:r>
              <a:rPr lang="en-US" altLang="ru-RU" sz="1800">
                <a:solidFill>
                  <a:srgbClr val="FF0000"/>
                </a:solidFill>
              </a:rPr>
              <a:t> </a:t>
            </a:r>
            <a:r>
              <a:rPr lang="en-US" altLang="ru-RU" sz="1800" b="1">
                <a:solidFill>
                  <a:srgbClr val="FF0000"/>
                </a:solidFill>
              </a:rPr>
              <a:t>52,5% - 78%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3319" name="TextBox 12"/>
          <p:cNvSpPr txBox="1">
            <a:spLocks noChangeArrowheads="1"/>
          </p:cNvSpPr>
          <p:nvPr/>
        </p:nvSpPr>
        <p:spPr bwMode="auto">
          <a:xfrm>
            <a:off x="5767388" y="4097338"/>
            <a:ext cx="1292225" cy="646112"/>
          </a:xfrm>
          <a:prstGeom prst="rect">
            <a:avLst/>
          </a:prstGeom>
          <a:solidFill>
            <a:srgbClr val="EFB8B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65 чел.</a:t>
            </a:r>
            <a:endParaRPr lang="en-US" altLang="ru-RU" sz="180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FF0000"/>
                </a:solidFill>
              </a:rPr>
              <a:t>69%-79,7%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3320" name="TextBox 13"/>
          <p:cNvSpPr txBox="1">
            <a:spLocks noChangeArrowheads="1"/>
          </p:cNvSpPr>
          <p:nvPr/>
        </p:nvSpPr>
        <p:spPr bwMode="auto">
          <a:xfrm>
            <a:off x="4143375" y="5351463"/>
            <a:ext cx="1498600" cy="646112"/>
          </a:xfrm>
          <a:prstGeom prst="rect">
            <a:avLst/>
          </a:prstGeom>
          <a:solidFill>
            <a:srgbClr val="FEE9B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50 чел.</a:t>
            </a:r>
            <a:endParaRPr lang="en-US" altLang="ru-RU" sz="180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FF0000"/>
                </a:solidFill>
              </a:rPr>
              <a:t>59,3%-79,5%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3321" name="TextBox 14"/>
          <p:cNvSpPr txBox="1">
            <a:spLocks noChangeArrowheads="1"/>
          </p:cNvSpPr>
          <p:nvPr/>
        </p:nvSpPr>
        <p:spPr bwMode="auto">
          <a:xfrm>
            <a:off x="6632575" y="5780088"/>
            <a:ext cx="1597025" cy="646112"/>
          </a:xfrm>
          <a:prstGeom prst="rect">
            <a:avLst/>
          </a:prstGeom>
          <a:solidFill>
            <a:srgbClr val="7B9CC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50 чел.</a:t>
            </a:r>
            <a:endParaRPr lang="en-US" altLang="ru-RU" sz="180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FF0000"/>
                </a:solidFill>
              </a:rPr>
              <a:t>57,7% - 79,3%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3322" name="TextBox 15"/>
          <p:cNvSpPr txBox="1">
            <a:spLocks noChangeArrowheads="1"/>
          </p:cNvSpPr>
          <p:nvPr/>
        </p:nvSpPr>
        <p:spPr bwMode="auto">
          <a:xfrm>
            <a:off x="4424363" y="3363913"/>
            <a:ext cx="1092200" cy="646112"/>
          </a:xfrm>
          <a:prstGeom prst="rect">
            <a:avLst/>
          </a:prstGeom>
          <a:solidFill>
            <a:srgbClr val="E0B5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50 чел.</a:t>
            </a:r>
            <a:endParaRPr lang="en-US" altLang="ru-RU" sz="180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FF0000"/>
                </a:solidFill>
              </a:rPr>
              <a:t>51%-76%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3323" name="TextBox 16"/>
          <p:cNvSpPr txBox="1">
            <a:spLocks noChangeArrowheads="1"/>
          </p:cNvSpPr>
          <p:nvPr/>
        </p:nvSpPr>
        <p:spPr bwMode="auto">
          <a:xfrm>
            <a:off x="7639050" y="3876675"/>
            <a:ext cx="1277938" cy="646113"/>
          </a:xfrm>
          <a:prstGeom prst="rect">
            <a:avLst/>
          </a:prstGeom>
          <a:solidFill>
            <a:srgbClr val="E0B5D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FF0000"/>
                </a:solidFill>
              </a:rPr>
              <a:t>40 чел.</a:t>
            </a:r>
            <a:endParaRPr lang="en-US" altLang="ru-RU" sz="1800">
              <a:solidFill>
                <a:srgbClr val="FF000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FF0000"/>
                </a:solidFill>
              </a:rPr>
              <a:t>53%-75,2%</a:t>
            </a:r>
            <a:endParaRPr lang="ru-RU" altLang="ru-RU" sz="1800" b="1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14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5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Объект 7"/>
          <p:cNvSpPr>
            <a:spLocks noGrp="1"/>
          </p:cNvSpPr>
          <p:nvPr>
            <p:ph idx="1"/>
          </p:nvPr>
        </p:nvSpPr>
        <p:spPr>
          <a:xfrm>
            <a:off x="-47502" y="-184788"/>
            <a:ext cx="5567508" cy="2212154"/>
          </a:xfrm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ru-RU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Создание производственно-</a:t>
            </a:r>
            <a:endParaRPr lang="en-US" sz="18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обучающего </a:t>
            </a: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центра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"Фитотерапия 21 века</a:t>
            </a:r>
            <a:r>
              <a:rPr lang="en-US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endParaRPr lang="ru-RU" sz="1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7165" y="1247447"/>
            <a:ext cx="59571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i="1" dirty="0" smtClean="0">
                <a:solidFill>
                  <a:srgbClr val="00B050"/>
                </a:solidFill>
              </a:rPr>
              <a:t> </a:t>
            </a:r>
            <a:r>
              <a:rPr lang="ru-RU" sz="2000" b="1" i="1" dirty="0" smtClean="0">
                <a:solidFill>
                  <a:schemeClr val="bg1"/>
                </a:solidFill>
              </a:rPr>
              <a:t>Учреждение </a:t>
            </a:r>
            <a:endParaRPr lang="ru-RU" sz="2000" b="1" i="1" dirty="0">
              <a:solidFill>
                <a:schemeClr val="bg1"/>
              </a:solidFill>
            </a:endParaRPr>
          </a:p>
          <a:p>
            <a:r>
              <a:rPr lang="ru-RU" sz="2000" b="1" i="1" dirty="0">
                <a:solidFill>
                  <a:schemeClr val="bg1"/>
                </a:solidFill>
              </a:rPr>
              <a:t>«Экологическая сфера»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-47502" y="2027366"/>
            <a:ext cx="4924553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Заключено </a:t>
            </a:r>
            <a:r>
              <a:rPr lang="ru-RU" b="1" dirty="0">
                <a:solidFill>
                  <a:srgbClr val="FF0000"/>
                </a:solidFill>
              </a:rPr>
              <a:t>204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контрактов </a:t>
            </a:r>
            <a:r>
              <a:rPr lang="ru-RU" b="1" dirty="0">
                <a:solidFill>
                  <a:srgbClr val="002060"/>
                </a:solidFill>
              </a:rPr>
              <a:t>на сбор дикорастущих лекарственных растений</a:t>
            </a:r>
          </a:p>
          <a:p>
            <a:r>
              <a:rPr lang="ru-RU" b="1" dirty="0">
                <a:solidFill>
                  <a:srgbClr val="002060"/>
                </a:solidFill>
              </a:rPr>
              <a:t>(Мядель). Из </a:t>
            </a:r>
            <a:r>
              <a:rPr lang="ru-RU" b="1" dirty="0" err="1">
                <a:solidFill>
                  <a:srgbClr val="002060"/>
                </a:solidFill>
              </a:rPr>
              <a:t>софинансирования</a:t>
            </a:r>
            <a:r>
              <a:rPr lang="ru-RU" b="1" dirty="0">
                <a:solidFill>
                  <a:srgbClr val="002060"/>
                </a:solidFill>
              </a:rPr>
              <a:t> выплачено местным жителям около 80 000 долл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be-BY" b="1" dirty="0" smtClean="0">
                <a:solidFill>
                  <a:srgbClr val="002060"/>
                </a:solidFill>
              </a:rPr>
              <a:t>США</a:t>
            </a:r>
            <a:endParaRPr lang="ru-RU" b="1" dirty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Собрано 119,09 тонн 21 вида растений (почки березы, трава пустырника, брусника, душица, зверобой, кипрей и т.д.)</a:t>
            </a:r>
            <a:endParaRPr lang="en-US" b="1" dirty="0">
              <a:solidFill>
                <a:srgbClr val="002060"/>
              </a:solidFill>
            </a:endParaRPr>
          </a:p>
          <a:p>
            <a:endParaRPr lang="en-US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Подготовлено 3 программы обучения сборщиков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Поставлена сушилка для автоматизированной сушки растений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Собранные растения будут использованы для производства </a:t>
            </a:r>
            <a:r>
              <a:rPr lang="ru-RU" b="1" dirty="0" err="1">
                <a:solidFill>
                  <a:srgbClr val="002060"/>
                </a:solidFill>
              </a:rPr>
              <a:t>фиточаёв</a:t>
            </a:r>
            <a:r>
              <a:rPr lang="ru-RU" b="1" dirty="0">
                <a:solidFill>
                  <a:srgbClr val="002060"/>
                </a:solidFill>
              </a:rPr>
              <a:t> различных марок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79756" y="1653654"/>
            <a:ext cx="3741027" cy="210432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48632" y="4335541"/>
            <a:ext cx="2453891" cy="2493139"/>
          </a:xfrm>
          <a:prstGeom prst="rect">
            <a:avLst/>
          </a:prstGeom>
        </p:spPr>
      </p:pic>
      <p:pic>
        <p:nvPicPr>
          <p:cNvPr id="14" name="Picture 2" descr="Image result for чай зубран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171" y="3161754"/>
            <a:ext cx="4472690" cy="1984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962864" y="4713583"/>
            <a:ext cx="1031852" cy="202897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945863" y="5019364"/>
            <a:ext cx="1596964" cy="1472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4716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Объект 7"/>
          <p:cNvSpPr txBox="1">
            <a:spLocks/>
          </p:cNvSpPr>
          <p:nvPr/>
        </p:nvSpPr>
        <p:spPr>
          <a:xfrm>
            <a:off x="-186749" y="121206"/>
            <a:ext cx="427183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2.Создание регионального лесного экологического образовательного центра в Лидском районе Гродненской области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-47788" y="1575252"/>
            <a:ext cx="199695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«Белорусское ботаническое общество»</a:t>
            </a:r>
            <a:endParaRPr lang="ru-RU" i="1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5813" y="3055294"/>
            <a:ext cx="3411155" cy="4187678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768" y="1259821"/>
            <a:ext cx="2148268" cy="1611201"/>
          </a:xfrm>
          <a:prstGeom prst="rect">
            <a:avLst/>
          </a:prstGeom>
        </p:spPr>
      </p:pic>
      <p:cxnSp>
        <p:nvCxnSpPr>
          <p:cNvPr id="19" name="Прямая со стрелкой 18"/>
          <p:cNvCxnSpPr/>
          <p:nvPr/>
        </p:nvCxnSpPr>
        <p:spPr>
          <a:xfrm flipV="1">
            <a:off x="3263290" y="2626707"/>
            <a:ext cx="1229478" cy="1418822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V="1">
            <a:off x="3263290" y="3616607"/>
            <a:ext cx="1229478" cy="1896825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Рисунок 24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768" y="2914637"/>
            <a:ext cx="2148268" cy="161120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9012" y="1271074"/>
            <a:ext cx="2854926" cy="1599948"/>
          </a:xfrm>
          <a:prstGeom prst="rect">
            <a:avLst/>
          </a:prstGeom>
        </p:spPr>
      </p:pic>
      <p:cxnSp>
        <p:nvCxnSpPr>
          <p:cNvPr id="29" name="Прямая со стрелкой 28"/>
          <p:cNvCxnSpPr/>
          <p:nvPr/>
        </p:nvCxnSpPr>
        <p:spPr>
          <a:xfrm flipV="1">
            <a:off x="2554181" y="4881572"/>
            <a:ext cx="1938587" cy="590551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Рисунок 30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5693" y="2903158"/>
            <a:ext cx="1226257" cy="1635010"/>
          </a:xfrm>
          <a:prstGeom prst="rect">
            <a:avLst/>
          </a:prstGeom>
        </p:spPr>
      </p:pic>
      <p:pic>
        <p:nvPicPr>
          <p:cNvPr id="1024" name="Рисунок 102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2768" y="4648245"/>
            <a:ext cx="1472568" cy="1104426"/>
          </a:xfrm>
          <a:prstGeom prst="rect">
            <a:avLst/>
          </a:prstGeom>
        </p:spPr>
      </p:pic>
      <p:pic>
        <p:nvPicPr>
          <p:cNvPr id="1027" name="Рисунок 1026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56247" y="2874780"/>
            <a:ext cx="1087753" cy="1690914"/>
          </a:xfrm>
          <a:prstGeom prst="rect">
            <a:avLst/>
          </a:prstGeom>
        </p:spPr>
      </p:pic>
      <p:sp>
        <p:nvSpPr>
          <p:cNvPr id="1028" name="TextBox 1027"/>
          <p:cNvSpPr txBox="1"/>
          <p:nvPr/>
        </p:nvSpPr>
        <p:spPr>
          <a:xfrm>
            <a:off x="4424639" y="2500173"/>
            <a:ext cx="20400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класса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378111" y="4144535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Оснащение кинозала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6799012" y="1588724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Спортинвентарь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6709480" y="4174822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Стенды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943751" y="4207132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Скульптуры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991240" y="4581783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Плакаты</a:t>
            </a:r>
          </a:p>
        </p:txBody>
      </p:sp>
      <p:pic>
        <p:nvPicPr>
          <p:cNvPr id="1030" name="Рисунок 1029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3249" y="5792961"/>
            <a:ext cx="1333812" cy="1000359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7711046" y="6499483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Соцреклама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31" name="Рисунок 1030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9771" y="4624844"/>
            <a:ext cx="1480147" cy="1118921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5952895" y="4848199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Каталоги</a:t>
            </a:r>
          </a:p>
        </p:txBody>
      </p:sp>
      <p:pic>
        <p:nvPicPr>
          <p:cNvPr id="1032" name="Рисунок 103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68159" y="4588695"/>
            <a:ext cx="736914" cy="1176303"/>
          </a:xfrm>
          <a:prstGeom prst="rect">
            <a:avLst/>
          </a:prstGeom>
        </p:spPr>
      </p:pic>
      <p:pic>
        <p:nvPicPr>
          <p:cNvPr id="1033" name="Рисунок 1032"/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00549" y="4783398"/>
            <a:ext cx="1524250" cy="1023818"/>
          </a:xfrm>
          <a:prstGeom prst="rect">
            <a:avLst/>
          </a:prstGeom>
        </p:spPr>
      </p:pic>
      <p:sp>
        <p:nvSpPr>
          <p:cNvPr id="50" name="TextBox 49"/>
          <p:cNvSpPr txBox="1"/>
          <p:nvPr/>
        </p:nvSpPr>
        <p:spPr>
          <a:xfrm>
            <a:off x="7179368" y="5241098"/>
            <a:ext cx="2377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Презентации и коллекции</a:t>
            </a:r>
          </a:p>
        </p:txBody>
      </p:sp>
      <p:pic>
        <p:nvPicPr>
          <p:cNvPr id="1034" name="Рисунок 1033"/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4610" y="5764998"/>
            <a:ext cx="1466913" cy="1100185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4362263" y="6464819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Дет.площадка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53" name="Прямая со стрелкой 52"/>
          <p:cNvCxnSpPr/>
          <p:nvPr/>
        </p:nvCxnSpPr>
        <p:spPr>
          <a:xfrm>
            <a:off x="3121528" y="4722760"/>
            <a:ext cx="1255530" cy="1237423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6" name="Рисунок 1035"/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49691" y="2718215"/>
            <a:ext cx="1443967" cy="1082976"/>
          </a:xfrm>
          <a:prstGeom prst="rect">
            <a:avLst/>
          </a:prstGeom>
        </p:spPr>
      </p:pic>
      <p:sp>
        <p:nvSpPr>
          <p:cNvPr id="56" name="TextBox 55"/>
          <p:cNvSpPr txBox="1"/>
          <p:nvPr/>
        </p:nvSpPr>
        <p:spPr>
          <a:xfrm>
            <a:off x="2538168" y="2582525"/>
            <a:ext cx="23775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турмаршрута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внешних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990946" y="5659888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Лабиринт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1859111" y="5977372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Свадебная аллея</a:t>
            </a:r>
          </a:p>
        </p:txBody>
      </p:sp>
      <p:pic>
        <p:nvPicPr>
          <p:cNvPr id="1037" name="Рисунок 1036"/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3973" y="2653074"/>
            <a:ext cx="2196354" cy="1647266"/>
          </a:xfrm>
          <a:prstGeom prst="rect">
            <a:avLst/>
          </a:prstGeom>
        </p:spPr>
      </p:pic>
      <p:sp>
        <p:nvSpPr>
          <p:cNvPr id="60" name="TextBox 59"/>
          <p:cNvSpPr txBox="1"/>
          <p:nvPr/>
        </p:nvSpPr>
        <p:spPr>
          <a:xfrm>
            <a:off x="8132" y="2809700"/>
            <a:ext cx="2956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</a:t>
            </a:r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демо</a:t>
            </a:r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-площадок лесопользования (вне парка)</a:t>
            </a:r>
          </a:p>
        </p:txBody>
      </p:sp>
      <p:pic>
        <p:nvPicPr>
          <p:cNvPr id="1038" name="Рисунок 1037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90356" y="5765997"/>
            <a:ext cx="892990" cy="1068154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5896414" y="6493606"/>
            <a:ext cx="2377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Беседки</a:t>
            </a:r>
          </a:p>
        </p:txBody>
      </p:sp>
      <p:cxnSp>
        <p:nvCxnSpPr>
          <p:cNvPr id="63" name="Прямая со стрелкой 62"/>
          <p:cNvCxnSpPr/>
          <p:nvPr/>
        </p:nvCxnSpPr>
        <p:spPr>
          <a:xfrm flipV="1">
            <a:off x="2324014" y="6391131"/>
            <a:ext cx="3589712" cy="152779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05623" y="1454879"/>
            <a:ext cx="35515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Открыт первый в Беларуси Лесной экологический образовательный центр</a:t>
            </a:r>
          </a:p>
          <a:p>
            <a:r>
              <a:rPr lang="ru-RU" b="1" dirty="0">
                <a:solidFill>
                  <a:srgbClr val="002060"/>
                </a:solidFill>
              </a:rPr>
              <a:t>(Лида)</a:t>
            </a:r>
          </a:p>
        </p:txBody>
      </p:sp>
    </p:spTree>
    <p:extLst>
      <p:ext uri="{BB962C8B-B14F-4D97-AF65-F5344CB8AC3E}">
        <p14:creationId xmlns:p14="http://schemas.microsoft.com/office/powerpoint/2010/main" val="14237814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5" name="Объект 7"/>
          <p:cNvSpPr>
            <a:spLocks noGrp="1"/>
          </p:cNvSpPr>
          <p:nvPr>
            <p:ph idx="1"/>
          </p:nvPr>
        </p:nvSpPr>
        <p:spPr>
          <a:xfrm>
            <a:off x="-325015" y="130095"/>
            <a:ext cx="4223033" cy="1767142"/>
          </a:xfrm>
        </p:spPr>
        <p:txBody>
          <a:bodyPr>
            <a:normAutofit fontScale="92500" lnSpcReduction="20000"/>
          </a:bodyPr>
          <a:lstStyle/>
          <a:p>
            <a:r>
              <a:rPr lang="ru-RU" sz="19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3.Органическое производство и продвижение </a:t>
            </a:r>
            <a:r>
              <a:rPr lang="ru-RU" sz="19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экопродукта</a:t>
            </a:r>
            <a:r>
              <a:rPr lang="ru-RU" sz="19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1900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Водар</a:t>
            </a:r>
            <a:r>
              <a:rPr lang="ru-RU" sz="19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9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Белавежжа» посредством использования потенциала субъектов агроэкотуризма и актива местного сообщества</a:t>
            </a:r>
          </a:p>
          <a:p>
            <a:endParaRPr lang="ru-RU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26039" y="1565465"/>
            <a:ext cx="215567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bg1"/>
                </a:solidFill>
              </a:rPr>
              <a:t>Учреждение </a:t>
            </a:r>
            <a:r>
              <a:rPr lang="ru-RU" sz="2000" b="1" i="1" dirty="0">
                <a:solidFill>
                  <a:schemeClr val="bg1"/>
                </a:solidFill>
              </a:rPr>
              <a:t>«Брестский трансграничный инфоцентр»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03130" y="3487257"/>
            <a:ext cx="225229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Создан и презентован </a:t>
            </a:r>
            <a:r>
              <a:rPr lang="ru-RU" sz="2400" b="1" dirty="0" err="1">
                <a:solidFill>
                  <a:srgbClr val="002060"/>
                </a:solidFill>
              </a:rPr>
              <a:t>фитомаршрут</a:t>
            </a:r>
            <a:r>
              <a:rPr lang="ru-RU" sz="2400" b="1" dirty="0">
                <a:solidFill>
                  <a:srgbClr val="002060"/>
                </a:solidFill>
              </a:rPr>
              <a:t> «Водар Белавежжа»</a:t>
            </a:r>
          </a:p>
          <a:p>
            <a:r>
              <a:rPr lang="ru-RU" sz="2400" b="1" dirty="0">
                <a:solidFill>
                  <a:srgbClr val="002060"/>
                </a:solidFill>
              </a:rPr>
              <a:t>(</a:t>
            </a:r>
            <a:r>
              <a:rPr lang="ru-RU" sz="2400" b="1" dirty="0" err="1">
                <a:solidFill>
                  <a:srgbClr val="002060"/>
                </a:solidFill>
              </a:rPr>
              <a:t>Каменецкий</a:t>
            </a:r>
            <a:r>
              <a:rPr lang="ru-RU" sz="2400" b="1" dirty="0">
                <a:solidFill>
                  <a:srgbClr val="002060"/>
                </a:solidFill>
              </a:rPr>
              <a:t> р-н)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439" y="1310882"/>
            <a:ext cx="5410200" cy="69277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549" y="2047257"/>
            <a:ext cx="1920000" cy="1440000"/>
          </a:xfrm>
          <a:prstGeom prst="rect">
            <a:avLst/>
          </a:prstGeom>
        </p:spPr>
      </p:pic>
      <p:pic>
        <p:nvPicPr>
          <p:cNvPr id="66" name="Рисунок 6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230" y="2082974"/>
            <a:ext cx="1920000" cy="14400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3464" y="2075829"/>
            <a:ext cx="1896324" cy="1422243"/>
          </a:xfrm>
          <a:prstGeom prst="rect">
            <a:avLst/>
          </a:prstGeom>
        </p:spPr>
      </p:pic>
      <p:sp>
        <p:nvSpPr>
          <p:cNvPr id="67" name="TextBox 66"/>
          <p:cNvSpPr txBox="1"/>
          <p:nvPr/>
        </p:nvSpPr>
        <p:spPr>
          <a:xfrm>
            <a:off x="7667325" y="2035901"/>
            <a:ext cx="43474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Брэндирование</a:t>
            </a:r>
            <a:endParaRPr lang="ru-RU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28230" y="5189633"/>
            <a:ext cx="1920000" cy="1440000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12549" y="5292027"/>
            <a:ext cx="1920000" cy="1440000"/>
          </a:xfrm>
          <a:prstGeom prst="rect">
            <a:avLst/>
          </a:prstGeom>
        </p:spPr>
      </p:pic>
      <p:sp>
        <p:nvSpPr>
          <p:cNvPr id="69" name="TextBox 68"/>
          <p:cNvSpPr txBox="1"/>
          <p:nvPr/>
        </p:nvSpPr>
        <p:spPr>
          <a:xfrm>
            <a:off x="3377873" y="5983302"/>
            <a:ext cx="15405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Саженцы и </a:t>
            </a:r>
          </a:p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пчелосемьи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517009" y="5209677"/>
            <a:ext cx="1794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Мельницы и пчеловодческое </a:t>
            </a:r>
            <a:r>
              <a:rPr lang="ru-RU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оборуд</a:t>
            </a:r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pic>
        <p:nvPicPr>
          <p:cNvPr id="28" name="Рисунок 27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37009" y="5263300"/>
            <a:ext cx="1786407" cy="1468727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4120" y="3596641"/>
            <a:ext cx="1920000" cy="144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3743647" y="3211581"/>
            <a:ext cx="43474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Сушилки для трав с комнатой для чаепития</a:t>
            </a:r>
          </a:p>
        </p:txBody>
      </p:sp>
      <p:pic>
        <p:nvPicPr>
          <p:cNvPr id="34" name="Рисунок 33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0212" y="3574132"/>
            <a:ext cx="1920000" cy="1440000"/>
          </a:xfrm>
          <a:prstGeom prst="rect">
            <a:avLst/>
          </a:prstGeom>
        </p:spPr>
      </p:pic>
      <p:sp>
        <p:nvSpPr>
          <p:cNvPr id="72" name="TextBox 71"/>
          <p:cNvSpPr txBox="1"/>
          <p:nvPr/>
        </p:nvSpPr>
        <p:spPr>
          <a:xfrm>
            <a:off x="7657043" y="4390499"/>
            <a:ext cx="1794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25 </a:t>
            </a:r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рецептов фиточаев</a:t>
            </a:r>
          </a:p>
        </p:txBody>
      </p:sp>
      <p:pic>
        <p:nvPicPr>
          <p:cNvPr id="35" name="Рисунок 34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1120" y="3621061"/>
            <a:ext cx="1942857" cy="1440000"/>
          </a:xfrm>
          <a:prstGeom prst="rect">
            <a:avLst/>
          </a:prstGeom>
        </p:spPr>
      </p:pic>
      <p:sp>
        <p:nvSpPr>
          <p:cNvPr id="78" name="TextBox 77"/>
          <p:cNvSpPr txBox="1"/>
          <p:nvPr/>
        </p:nvSpPr>
        <p:spPr>
          <a:xfrm>
            <a:off x="5589112" y="4456753"/>
            <a:ext cx="1794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Системы полива</a:t>
            </a:r>
          </a:p>
        </p:txBody>
      </p:sp>
    </p:spTree>
    <p:extLst>
      <p:ext uri="{BB962C8B-B14F-4D97-AF65-F5344CB8AC3E}">
        <p14:creationId xmlns:p14="http://schemas.microsoft.com/office/powerpoint/2010/main" val="19155959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беласептика настойка календулы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4074" y="3024777"/>
            <a:ext cx="2529926" cy="3833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8" name="Объект 7"/>
          <p:cNvSpPr txBox="1">
            <a:spLocks/>
          </p:cNvSpPr>
          <p:nvPr/>
        </p:nvSpPr>
        <p:spPr>
          <a:xfrm>
            <a:off x="-280824" y="0"/>
            <a:ext cx="4325515" cy="21358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r>
              <a:rPr lang="ru-RU" sz="3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4.Создание и развитие на территории Мядельского района условий и инфраструктуры для культивирования лекарственных растений местными жителями на землях личных подсобных хозяйств для получения дополнительного дохода</a:t>
            </a:r>
          </a:p>
          <a:p>
            <a:pPr>
              <a:buClr>
                <a:prstClr val="white"/>
              </a:buClr>
            </a:pPr>
            <a:endParaRPr lang="ru-RU" b="1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-104041" y="1865436"/>
            <a:ext cx="30381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Учреждение </a:t>
            </a:r>
            <a:r>
              <a:rPr lang="ru-RU" b="1" i="1" dirty="0">
                <a:solidFill>
                  <a:schemeClr val="bg1"/>
                </a:solidFill>
              </a:rPr>
              <a:t>«Экология без границ»</a:t>
            </a:r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8639" y="3139167"/>
            <a:ext cx="2358787" cy="1771712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97128" y="2559587"/>
            <a:ext cx="284180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11,3 т. однолетних лекарственных растений выращено и сдано (Мядель).</a:t>
            </a:r>
          </a:p>
          <a:p>
            <a:r>
              <a:rPr lang="ru-RU" b="1" dirty="0">
                <a:solidFill>
                  <a:srgbClr val="002060"/>
                </a:solidFill>
              </a:rPr>
              <a:t>20 чел. повысили доходы, получили 8 га земли.</a:t>
            </a:r>
          </a:p>
        </p:txBody>
      </p:sp>
      <p:pic>
        <p:nvPicPr>
          <p:cNvPr id="43" name="Рисунок 4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68003" y="1622138"/>
            <a:ext cx="1673143" cy="1256716"/>
          </a:xfrm>
          <a:prstGeom prst="rect">
            <a:avLst/>
          </a:prstGeom>
        </p:spPr>
      </p:pic>
      <p:pic>
        <p:nvPicPr>
          <p:cNvPr id="44" name="Рисунок 43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4734" y="1218547"/>
            <a:ext cx="1716685" cy="1289421"/>
          </a:xfrm>
          <a:prstGeom prst="rect">
            <a:avLst/>
          </a:prstGeom>
        </p:spPr>
      </p:pic>
      <p:pic>
        <p:nvPicPr>
          <p:cNvPr id="46" name="Рисунок 45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5574" y="1218547"/>
            <a:ext cx="1695325" cy="1273377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5183687" y="2138636"/>
            <a:ext cx="167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Плуг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3340889" y="2070083"/>
            <a:ext cx="1673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Трактор</a:t>
            </a:r>
          </a:p>
        </p:txBody>
      </p:sp>
      <p:sp>
        <p:nvSpPr>
          <p:cNvPr id="52" name="TextBox 51"/>
          <p:cNvSpPr txBox="1"/>
          <p:nvPr/>
        </p:nvSpPr>
        <p:spPr>
          <a:xfrm>
            <a:off x="7000691" y="2138636"/>
            <a:ext cx="214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Культиватор и др.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5825" y="2578251"/>
            <a:ext cx="2449978" cy="1837483"/>
          </a:xfrm>
          <a:prstGeom prst="rect">
            <a:avLst/>
          </a:prstGeom>
        </p:spPr>
      </p:pic>
      <p:sp>
        <p:nvSpPr>
          <p:cNvPr id="53" name="TextBox 52"/>
          <p:cNvSpPr txBox="1"/>
          <p:nvPr/>
        </p:nvSpPr>
        <p:spPr>
          <a:xfrm>
            <a:off x="5956309" y="3753464"/>
            <a:ext cx="21433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Сушилка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2553" y="3375124"/>
            <a:ext cx="38095" cy="1904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8746" y="5012635"/>
            <a:ext cx="1910320" cy="143486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9328" y="5002679"/>
            <a:ext cx="1806904" cy="135517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35365" y="4962837"/>
            <a:ext cx="1910320" cy="1434863"/>
          </a:xfrm>
          <a:prstGeom prst="rect">
            <a:avLst/>
          </a:prstGeom>
        </p:spPr>
      </p:pic>
      <p:cxnSp>
        <p:nvCxnSpPr>
          <p:cNvPr id="25" name="Прямая со стрелкой 24"/>
          <p:cNvCxnSpPr/>
          <p:nvPr/>
        </p:nvCxnSpPr>
        <p:spPr>
          <a:xfrm>
            <a:off x="5419373" y="3753464"/>
            <a:ext cx="955160" cy="0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 стрелкой 61"/>
          <p:cNvCxnSpPr/>
          <p:nvPr/>
        </p:nvCxnSpPr>
        <p:spPr>
          <a:xfrm>
            <a:off x="1718030" y="5349479"/>
            <a:ext cx="955160" cy="0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 стрелкой 62"/>
          <p:cNvCxnSpPr/>
          <p:nvPr/>
        </p:nvCxnSpPr>
        <p:spPr>
          <a:xfrm>
            <a:off x="4044691" y="5421185"/>
            <a:ext cx="955160" cy="0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 стрелкой 64"/>
          <p:cNvCxnSpPr/>
          <p:nvPr/>
        </p:nvCxnSpPr>
        <p:spPr>
          <a:xfrm>
            <a:off x="5939556" y="5405806"/>
            <a:ext cx="955160" cy="0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 стрелкой 67"/>
          <p:cNvCxnSpPr/>
          <p:nvPr/>
        </p:nvCxnSpPr>
        <p:spPr>
          <a:xfrm flipH="1">
            <a:off x="1415043" y="4444106"/>
            <a:ext cx="6831271" cy="520724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24588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" name="Объект 7"/>
          <p:cNvSpPr>
            <a:spLocks noGrp="1"/>
          </p:cNvSpPr>
          <p:nvPr>
            <p:ph idx="1"/>
          </p:nvPr>
        </p:nvSpPr>
        <p:spPr>
          <a:xfrm>
            <a:off x="-181370" y="130095"/>
            <a:ext cx="4309611" cy="1143000"/>
          </a:xfrm>
        </p:spPr>
        <p:txBody>
          <a:bodyPr>
            <a:noAutofit/>
          </a:bodyPr>
          <a:lstStyle/>
          <a:p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5.Расширение возможностей использования туристического потенциала особо охраняемых природных территорий Республики Беларусь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-51949" y="1830266"/>
            <a:ext cx="351342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«Зеленая экономика»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60102" y="2597203"/>
            <a:ext cx="284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Разработано 4 турпакета «Озеры» (Гродно) и 4 турпакета «Налибокский»</a:t>
            </a:r>
          </a:p>
          <a:p>
            <a:r>
              <a:rPr lang="ru-RU" b="1" dirty="0">
                <a:solidFill>
                  <a:srgbClr val="002060"/>
                </a:solidFill>
              </a:rPr>
              <a:t>(</a:t>
            </a:r>
            <a:r>
              <a:rPr lang="ru-RU" b="1" dirty="0" err="1">
                <a:solidFill>
                  <a:srgbClr val="002060"/>
                </a:solidFill>
              </a:rPr>
              <a:t>Воложин</a:t>
            </a:r>
            <a:r>
              <a:rPr lang="ru-RU" b="1" dirty="0" smtClean="0">
                <a:solidFill>
                  <a:srgbClr val="002060"/>
                </a:solidFill>
              </a:rPr>
              <a:t>)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6521" y="1630570"/>
            <a:ext cx="6199029" cy="2489040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 rot="20990196">
            <a:off x="3024815" y="1887566"/>
            <a:ext cx="2206850" cy="369332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Идет тестирование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1035" y="3946028"/>
            <a:ext cx="3002934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Заказники </a:t>
            </a:r>
            <a:r>
              <a:rPr lang="ru-RU" b="1" dirty="0">
                <a:solidFill>
                  <a:srgbClr val="002060"/>
                </a:solidFill>
              </a:rPr>
              <a:t>«Озеры» и «Налибокский» включены в </a:t>
            </a:r>
            <a:r>
              <a:rPr lang="en-US" b="1" dirty="0">
                <a:solidFill>
                  <a:srgbClr val="002060"/>
                </a:solidFill>
              </a:rPr>
              <a:t>EUROPARC </a:t>
            </a:r>
            <a:r>
              <a:rPr lang="en-US" b="1" dirty="0" smtClean="0">
                <a:solidFill>
                  <a:srgbClr val="002060"/>
                </a:solidFill>
              </a:rPr>
              <a:t>Federation</a:t>
            </a:r>
            <a:endParaRPr lang="ru-RU" b="1" dirty="0" smtClean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FF0000"/>
                </a:solidFill>
              </a:rPr>
              <a:t>1</a:t>
            </a:r>
            <a:r>
              <a:rPr lang="ru-RU" b="1" dirty="0">
                <a:solidFill>
                  <a:srgbClr val="FF0000"/>
                </a:solidFill>
              </a:rPr>
              <a:t>6</a:t>
            </a:r>
            <a:r>
              <a:rPr lang="en-US" b="1" dirty="0">
                <a:solidFill>
                  <a:srgbClr val="FF0000"/>
                </a:solidFill>
              </a:rPr>
              <a:t>0 </a:t>
            </a:r>
            <a:r>
              <a:rPr lang="ru-RU" b="1" dirty="0">
                <a:solidFill>
                  <a:srgbClr val="FF0000"/>
                </a:solidFill>
              </a:rPr>
              <a:t>туристов в «Озерах» в 1 полугодии 2015, 301 турист – в 1 полугодии 2017</a:t>
            </a:r>
            <a:endParaRPr lang="en-US" b="1" dirty="0">
              <a:solidFill>
                <a:srgbClr val="FF0000"/>
              </a:solidFill>
            </a:endParaRPr>
          </a:p>
          <a:p>
            <a:endParaRPr lang="ru-RU" sz="1600" b="1" dirty="0">
              <a:solidFill>
                <a:srgbClr val="00206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 rot="20990196">
            <a:off x="6942211" y="3348150"/>
            <a:ext cx="1720934" cy="954107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29 ООПТ внесено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026914" y="4070410"/>
            <a:ext cx="593497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solidFill>
                  <a:srgbClr val="002060"/>
                </a:solidFill>
              </a:rPr>
              <a:t>Турпакет как кластер и как форма ГЧП: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Турист покупает турпакет в </a:t>
            </a:r>
            <a:r>
              <a:rPr lang="ru-RU" sz="1400" b="1" dirty="0">
                <a:solidFill>
                  <a:srgbClr val="00B050"/>
                </a:solidFill>
              </a:rPr>
              <a:t>заказнике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70C0"/>
                </a:solidFill>
              </a:rPr>
              <a:t>Частная транспортная компания</a:t>
            </a:r>
            <a:r>
              <a:rPr lang="ru-RU" sz="1400" b="1" dirty="0">
                <a:solidFill>
                  <a:srgbClr val="002060"/>
                </a:solidFill>
              </a:rPr>
              <a:t> везет туриста из Гродно в Озеры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70C0"/>
                </a:solidFill>
              </a:rPr>
              <a:t>Частное кафе </a:t>
            </a:r>
            <a:r>
              <a:rPr lang="ru-RU" sz="1400" b="1" dirty="0">
                <a:solidFill>
                  <a:srgbClr val="002060"/>
                </a:solidFill>
              </a:rPr>
              <a:t>кормит туриста, </a:t>
            </a:r>
            <a:r>
              <a:rPr lang="ru-RU" sz="1400" b="1" dirty="0">
                <a:solidFill>
                  <a:srgbClr val="0070C0"/>
                </a:solidFill>
              </a:rPr>
              <a:t>частная фирма </a:t>
            </a:r>
            <a:r>
              <a:rPr lang="ru-RU" sz="1400" b="1" dirty="0">
                <a:solidFill>
                  <a:srgbClr val="002060"/>
                </a:solidFill>
              </a:rPr>
              <a:t>оснащает туриста туристическим инвентарем.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Гид-эколог, гид-международник (по требованию заказчика) как </a:t>
            </a:r>
            <a:r>
              <a:rPr lang="ru-RU" sz="1400" b="1" dirty="0">
                <a:solidFill>
                  <a:srgbClr val="0070C0"/>
                </a:solidFill>
              </a:rPr>
              <a:t>частное лицо или ИП </a:t>
            </a:r>
            <a:r>
              <a:rPr lang="ru-RU" sz="1400" b="1" dirty="0">
                <a:solidFill>
                  <a:srgbClr val="002060"/>
                </a:solidFill>
              </a:rPr>
              <a:t>проводит туриста по турпакету (22 гида Озеры и 18 Налибокский)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B050"/>
                </a:solidFill>
              </a:rPr>
              <a:t>Заказник </a:t>
            </a:r>
            <a:r>
              <a:rPr lang="ru-RU" sz="1400" b="1" dirty="0">
                <a:solidFill>
                  <a:srgbClr val="002060"/>
                </a:solidFill>
              </a:rPr>
              <a:t>предоставляет туристу </a:t>
            </a:r>
            <a:r>
              <a:rPr lang="ru-RU" sz="1400" b="1" dirty="0" err="1">
                <a:solidFill>
                  <a:srgbClr val="002060"/>
                </a:solidFill>
              </a:rPr>
              <a:t>экотропу</a:t>
            </a:r>
            <a:r>
              <a:rPr lang="ru-RU" sz="1400" b="1" dirty="0">
                <a:solidFill>
                  <a:srgbClr val="002060"/>
                </a:solidFill>
              </a:rPr>
              <a:t> и информационный центр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Частная транспортная компания везет в частный музей меда.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70C0"/>
                </a:solidFill>
              </a:rPr>
              <a:t>Частный музей меда </a:t>
            </a:r>
            <a:r>
              <a:rPr lang="ru-RU" sz="1400" b="1" dirty="0">
                <a:solidFill>
                  <a:srgbClr val="002060"/>
                </a:solidFill>
              </a:rPr>
              <a:t>продает мед и сувениры</a:t>
            </a:r>
          </a:p>
          <a:p>
            <a:pPr marL="342900" indent="-342900">
              <a:buFontTx/>
              <a:buAutoNum type="arabicParenR"/>
            </a:pPr>
            <a:r>
              <a:rPr lang="ru-RU" sz="1400" b="1" dirty="0">
                <a:solidFill>
                  <a:srgbClr val="002060"/>
                </a:solidFill>
              </a:rPr>
              <a:t>Частная транспортная компания возвращает туриста в Гродно</a:t>
            </a:r>
          </a:p>
          <a:p>
            <a:pPr marL="342900" indent="-342900">
              <a:buFontTx/>
              <a:buAutoNum type="arabicParenR"/>
            </a:pPr>
            <a:endParaRPr lang="en-US" sz="1400" b="1" dirty="0">
              <a:solidFill>
                <a:srgbClr val="002060"/>
              </a:solidFill>
            </a:endParaRPr>
          </a:p>
          <a:p>
            <a:endParaRPr lang="ru-RU" sz="1400" b="1" dirty="0">
              <a:solidFill>
                <a:srgbClr val="00206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3372" y="1318723"/>
            <a:ext cx="6299199" cy="41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6113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Объект 7"/>
          <p:cNvSpPr txBox="1">
            <a:spLocks/>
          </p:cNvSpPr>
          <p:nvPr/>
        </p:nvSpPr>
        <p:spPr>
          <a:xfrm>
            <a:off x="-1559" y="172105"/>
            <a:ext cx="4925639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prstClr val="white"/>
              </a:buClr>
              <a:buNone/>
            </a:pP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6.Экотуризм в Березинском: инновационные подходы, партнёрские модели, "зелёное" сознание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78949" y="1343178"/>
            <a:ext cx="7786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БОО «Отдых в деревне»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93827" y="1220067"/>
            <a:ext cx="78973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Открыт первый в Беларуси</a:t>
            </a:r>
          </a:p>
          <a:p>
            <a:r>
              <a:rPr lang="ru-RU" b="1" dirty="0">
                <a:solidFill>
                  <a:srgbClr val="002060"/>
                </a:solidFill>
              </a:rPr>
              <a:t>Центр мифологического туризма</a:t>
            </a:r>
          </a:p>
          <a:p>
            <a:r>
              <a:rPr lang="ru-RU" b="1" dirty="0">
                <a:solidFill>
                  <a:srgbClr val="002060"/>
                </a:solidFill>
              </a:rPr>
              <a:t>(</a:t>
            </a:r>
            <a:r>
              <a:rPr lang="ru-RU" b="1" dirty="0" err="1">
                <a:solidFill>
                  <a:srgbClr val="002060"/>
                </a:solidFill>
              </a:rPr>
              <a:t>Лепельский</a:t>
            </a:r>
            <a:r>
              <a:rPr lang="ru-RU" b="1" dirty="0">
                <a:solidFill>
                  <a:srgbClr val="002060"/>
                </a:solidFill>
              </a:rPr>
              <a:t> р-н, </a:t>
            </a:r>
            <a:r>
              <a:rPr lang="ru-RU" b="1" dirty="0" err="1">
                <a:solidFill>
                  <a:srgbClr val="002060"/>
                </a:solidFill>
              </a:rPr>
              <a:t>д.Домжерицы</a:t>
            </a:r>
            <a:r>
              <a:rPr lang="ru-RU" b="1" dirty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19" y="2195847"/>
            <a:ext cx="2335524" cy="308167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036" y="1281772"/>
            <a:ext cx="1920000" cy="144000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083036" y="1281772"/>
            <a:ext cx="1407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Стенд на заправке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3036" y="2844883"/>
            <a:ext cx="1920000" cy="144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7046359" y="3586466"/>
            <a:ext cx="1407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Стеллаж на заправке</a:t>
            </a:r>
          </a:p>
        </p:txBody>
      </p:sp>
      <p:pic>
        <p:nvPicPr>
          <p:cNvPr id="5122" name="Picture 2" descr="Image result for центр мифологического туризма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1675" y="5357468"/>
            <a:ext cx="1981200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Image result for центр мифологического туризма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2416" y="2283170"/>
            <a:ext cx="2200620" cy="1583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Image result for центр мифологического туризма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0480" y="2251367"/>
            <a:ext cx="2258898" cy="1694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Image result for центр мифологического туризма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0479" y="4085866"/>
            <a:ext cx="3616565" cy="2410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 descr="https://www.holiday.by/files/byblog/6572f05e3fd9e22dec3ea5b0190e4f27-thumb-780x1500-w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8592" y="4435796"/>
            <a:ext cx="3093244" cy="20621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2691902" y="2275724"/>
            <a:ext cx="157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Установлены скульптуры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4869378" y="2259358"/>
            <a:ext cx="157529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Сшиты костюмы, налажена анимация на </a:t>
            </a:r>
            <a:r>
              <a:rPr lang="ru-RU" dirty="0" err="1">
                <a:solidFill>
                  <a:prstClr val="white"/>
                </a:solidFill>
              </a:rPr>
              <a:t>ропе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51746" y="5513018"/>
            <a:ext cx="157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Отремонтировано здание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548154" y="5675741"/>
            <a:ext cx="157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Оснащено экспонатами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62275" y="5989490"/>
            <a:ext cx="15752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Установлена </a:t>
            </a:r>
          </a:p>
          <a:p>
            <a:r>
              <a:rPr lang="ru-RU" dirty="0">
                <a:solidFill>
                  <a:prstClr val="white"/>
                </a:solidFill>
              </a:rPr>
              <a:t>3 кВт СЭС</a:t>
            </a: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650145" y="2817805"/>
            <a:ext cx="2457450" cy="323166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/>
          <p:nvPr/>
        </p:nvCxnSpPr>
        <p:spPr>
          <a:xfrm flipH="1">
            <a:off x="625460" y="4217540"/>
            <a:ext cx="207438" cy="768326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1174316" y="4395441"/>
            <a:ext cx="1363467" cy="474938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56800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5" name="Группа 5"/>
          <p:cNvGrpSpPr>
            <a:grpSpLocks/>
          </p:cNvGrpSpPr>
          <p:nvPr/>
        </p:nvGrpSpPr>
        <p:grpSpPr bwMode="auto">
          <a:xfrm>
            <a:off x="6641036" y="121206"/>
            <a:ext cx="2590800" cy="1117733"/>
            <a:chOff x="2208103" y="620688"/>
            <a:chExt cx="4164097" cy="1728812"/>
          </a:xfrm>
        </p:grpSpPr>
        <p:pic>
          <p:nvPicPr>
            <p:cNvPr id="6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Объект 7"/>
          <p:cNvSpPr txBox="1">
            <a:spLocks/>
          </p:cNvSpPr>
          <p:nvPr/>
        </p:nvSpPr>
        <p:spPr>
          <a:xfrm>
            <a:off x="152400" y="86597"/>
            <a:ext cx="4125683" cy="17113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prstClr val="white"/>
              </a:buClr>
              <a:buNone/>
            </a:pPr>
            <a:r>
              <a:rPr lang="ru-RU" sz="1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7.Диспетчеризация и автоматизация сельских водозаборов Мостовского района Гродненской области с выводом информации на центральный диспетчерский пункт в </a:t>
            </a:r>
            <a:r>
              <a:rPr lang="ru-RU" sz="16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г.Мосты</a:t>
            </a:r>
            <a:endParaRPr lang="ru-RU" sz="16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Clr>
                <a:prstClr val="white"/>
              </a:buClr>
            </a:pPr>
            <a:endParaRPr lang="ru-RU" sz="1600" b="1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312" y="1549885"/>
            <a:ext cx="20470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>
                <a:solidFill>
                  <a:schemeClr val="bg1"/>
                </a:solidFill>
              </a:rPr>
              <a:t>Мостовское</a:t>
            </a:r>
            <a:r>
              <a:rPr lang="ru-RU" b="1" i="1" dirty="0">
                <a:solidFill>
                  <a:schemeClr val="bg1"/>
                </a:solidFill>
              </a:rPr>
              <a:t> районное отделение ОО «</a:t>
            </a:r>
            <a:r>
              <a:rPr lang="ru-RU" b="1" i="1" dirty="0" err="1">
                <a:solidFill>
                  <a:schemeClr val="bg1"/>
                </a:solidFill>
              </a:rPr>
              <a:t>БелОИ</a:t>
            </a:r>
            <a:r>
              <a:rPr lang="ru-RU" b="1" i="1" dirty="0">
                <a:solidFill>
                  <a:schemeClr val="bg1"/>
                </a:solidFill>
              </a:rPr>
              <a:t>»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180392" y="1559474"/>
            <a:ext cx="26532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Модернизированы 31 </a:t>
            </a:r>
            <a:r>
              <a:rPr lang="ru-RU" b="1" dirty="0">
                <a:solidFill>
                  <a:srgbClr val="002060"/>
                </a:solidFill>
              </a:rPr>
              <a:t>сельских водозаборов</a:t>
            </a:r>
          </a:p>
          <a:p>
            <a:r>
              <a:rPr lang="ru-RU" b="1" dirty="0">
                <a:solidFill>
                  <a:srgbClr val="002060"/>
                </a:solidFill>
              </a:rPr>
              <a:t>(Мосты)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54" y="3999603"/>
            <a:ext cx="4314700" cy="21775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52400" y="2733675"/>
            <a:ext cx="4267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31 водозабор обеспечивает 9000 жителей водой (30% населения Мостовского р-на), в т.ч. 735 лиц с ограниченными возможностями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9441" y="1549885"/>
            <a:ext cx="1632857" cy="1440000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809441" y="1549885"/>
            <a:ext cx="1632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Установлены насосы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2298" y="1322665"/>
            <a:ext cx="3020357" cy="1861660"/>
          </a:xfrm>
          <a:prstGeom prst="rect">
            <a:avLst/>
          </a:prstGeom>
        </p:spPr>
      </p:pic>
      <p:sp>
        <p:nvSpPr>
          <p:cNvPr id="42" name="TextBox 41"/>
          <p:cNvSpPr txBox="1"/>
          <p:nvPr/>
        </p:nvSpPr>
        <p:spPr>
          <a:xfrm>
            <a:off x="6578265" y="2522315"/>
            <a:ext cx="234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Смонтированы датчики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78083" y="5088397"/>
            <a:ext cx="2380284" cy="1696869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83229" y="3214004"/>
            <a:ext cx="1920000" cy="144000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1928" y="5088396"/>
            <a:ext cx="2190137" cy="1642603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7154648" y="3198325"/>
            <a:ext cx="234406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Оборудовано 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диспетчерское </a:t>
            </a:r>
            <a:r>
              <a:rPr lang="ru-RU" dirty="0" err="1">
                <a:solidFill>
                  <a:prstClr val="white"/>
                </a:solidFill>
              </a:rPr>
              <a:t>раб.мест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4210" y="3285010"/>
            <a:ext cx="2213538" cy="1660154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4638767" y="3237905"/>
            <a:ext cx="234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Установлена автоматика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941928" y="5042229"/>
            <a:ext cx="23440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Опыт распространён</a:t>
            </a:r>
          </a:p>
          <a:p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90935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5292" y="0"/>
            <a:ext cx="7998402" cy="624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10275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7" name="Объект 7"/>
          <p:cNvSpPr>
            <a:spLocks noGrp="1"/>
          </p:cNvSpPr>
          <p:nvPr>
            <p:ph idx="1"/>
          </p:nvPr>
        </p:nvSpPr>
        <p:spPr>
          <a:xfrm>
            <a:off x="-236240" y="5529"/>
            <a:ext cx="4125746" cy="1143000"/>
          </a:xfrm>
        </p:spPr>
        <p:txBody>
          <a:bodyPr>
            <a:normAutofit/>
          </a:bodyPr>
          <a:lstStyle/>
          <a:p>
            <a:r>
              <a:rPr 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8.Озеленение  крыш зданий</a:t>
            </a:r>
          </a:p>
          <a:p>
            <a:endParaRPr lang="ru-RU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1980" y="635043"/>
            <a:ext cx="47589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ОО «Пуховичский край»</a:t>
            </a:r>
            <a:endParaRPr lang="ru-RU" i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91" y="1957500"/>
            <a:ext cx="1994533" cy="1416408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3691" y="976674"/>
            <a:ext cx="89766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Введена в эксплуатацию и презентована </a:t>
            </a:r>
          </a:p>
          <a:p>
            <a:r>
              <a:rPr lang="ru-RU" b="1" dirty="0">
                <a:solidFill>
                  <a:srgbClr val="002060"/>
                </a:solidFill>
              </a:rPr>
              <a:t>первая в Беларуси зеленая крыша</a:t>
            </a:r>
          </a:p>
          <a:p>
            <a:r>
              <a:rPr lang="ru-RU" b="1" dirty="0">
                <a:solidFill>
                  <a:srgbClr val="002060"/>
                </a:solidFill>
              </a:rPr>
              <a:t>(Марьина Горка)</a:t>
            </a:r>
          </a:p>
        </p:txBody>
      </p:sp>
      <p:grpSp>
        <p:nvGrpSpPr>
          <p:cNvPr id="21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28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extBox 1"/>
          <p:cNvSpPr txBox="1"/>
          <p:nvPr/>
        </p:nvSpPr>
        <p:spPr>
          <a:xfrm>
            <a:off x="103691" y="1855717"/>
            <a:ext cx="216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Сделана </a:t>
            </a:r>
          </a:p>
          <a:p>
            <a:r>
              <a:rPr lang="ru-RU" dirty="0">
                <a:solidFill>
                  <a:prstClr val="black"/>
                </a:solidFill>
              </a:rPr>
              <a:t>концепция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8224" y="1983744"/>
            <a:ext cx="1635483" cy="140342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6297" y="1992999"/>
            <a:ext cx="2160000" cy="1440000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098224" y="1932206"/>
            <a:ext cx="2164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Сделан проект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9229" y="1983744"/>
            <a:ext cx="1920000" cy="1440000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3759229" y="1903783"/>
            <a:ext cx="2164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black"/>
                </a:solidFill>
              </a:rPr>
              <a:t>Строит.работы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79229" y="3590041"/>
            <a:ext cx="2521205" cy="1680803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5766770" y="5184196"/>
            <a:ext cx="2654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Дети обучены уходу за растениями на кровле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12763" y="1948126"/>
            <a:ext cx="216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Смонтированы 2 системы полива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3691" y="5495295"/>
            <a:ext cx="86316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Компании-последователи: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prstClr val="black"/>
                </a:solidFill>
              </a:rPr>
              <a:t>А-100 </a:t>
            </a:r>
            <a:r>
              <a:rPr lang="ru-RU" sz="2400" dirty="0" err="1">
                <a:solidFill>
                  <a:prstClr val="black"/>
                </a:solidFill>
              </a:rPr>
              <a:t>инвест</a:t>
            </a:r>
            <a:r>
              <a:rPr lang="ru-RU" sz="2400" dirty="0">
                <a:solidFill>
                  <a:prstClr val="black"/>
                </a:solidFill>
              </a:rPr>
              <a:t> («Новая Боровая» и «Квартал ПИРС»)</a:t>
            </a:r>
          </a:p>
          <a:p>
            <a:pPr marL="285750" indent="-285750">
              <a:buFontTx/>
              <a:buChar char="-"/>
            </a:pPr>
            <a:r>
              <a:rPr lang="ru-RU" sz="2400" dirty="0">
                <a:solidFill>
                  <a:prstClr val="black"/>
                </a:solidFill>
              </a:rPr>
              <a:t>Санта </a:t>
            </a:r>
            <a:r>
              <a:rPr lang="ru-RU" sz="2400" dirty="0" err="1">
                <a:solidFill>
                  <a:prstClr val="black"/>
                </a:solidFill>
              </a:rPr>
              <a:t>Бремор</a:t>
            </a:r>
            <a:endParaRPr lang="ru-RU" sz="2400" dirty="0">
              <a:solidFill>
                <a:prstClr val="black"/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87" y="3330368"/>
            <a:ext cx="4821142" cy="2221724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75575" y="1986683"/>
            <a:ext cx="1865847" cy="1400482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7630444" y="2729281"/>
            <a:ext cx="21647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Установлено освещение</a:t>
            </a:r>
          </a:p>
        </p:txBody>
      </p:sp>
    </p:spTree>
    <p:extLst>
      <p:ext uri="{BB962C8B-B14F-4D97-AF65-F5344CB8AC3E}">
        <p14:creationId xmlns:p14="http://schemas.microsoft.com/office/powerpoint/2010/main" val="247768298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30157" y="1598241"/>
            <a:ext cx="451807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25 мая 2017</a:t>
            </a:r>
            <a:r>
              <a:rPr lang="ru-RU" b="1" dirty="0">
                <a:solidFill>
                  <a:srgbClr val="002060"/>
                </a:solidFill>
              </a:rPr>
              <a:t> состоялось открытие цеха химического производства первых в Беларуси экологически безопасных антифризов (тосолов)</a:t>
            </a:r>
          </a:p>
          <a:p>
            <a:r>
              <a:rPr lang="ru-RU" b="1" dirty="0">
                <a:solidFill>
                  <a:srgbClr val="002060"/>
                </a:solidFill>
              </a:rPr>
              <a:t>(Гомель)</a:t>
            </a:r>
          </a:p>
        </p:txBody>
      </p:sp>
      <p:sp>
        <p:nvSpPr>
          <p:cNvPr id="18" name="Объект 7"/>
          <p:cNvSpPr>
            <a:spLocks noGrp="1"/>
          </p:cNvSpPr>
          <p:nvPr>
            <p:ph idx="1"/>
          </p:nvPr>
        </p:nvSpPr>
        <p:spPr>
          <a:xfrm>
            <a:off x="-220510" y="34879"/>
            <a:ext cx="3839668" cy="1143000"/>
          </a:xfrm>
        </p:spPr>
        <p:txBody>
          <a:bodyPr>
            <a:normAutofit fontScale="92500" lnSpcReduction="10000"/>
          </a:bodyPr>
          <a:lstStyle/>
          <a:p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9.Экологическая безопасность охлаждающих жидкостей для двигателей внутреннего сгорания</a:t>
            </a:r>
          </a:p>
          <a:p>
            <a:endParaRPr lang="ru-RU" sz="18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30157" y="987790"/>
            <a:ext cx="30959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ИКУ «</a:t>
            </a:r>
            <a:r>
              <a:rPr lang="en-US" b="1" i="1" dirty="0">
                <a:solidFill>
                  <a:schemeClr val="bg1"/>
                </a:solidFill>
              </a:rPr>
              <a:t>C</a:t>
            </a:r>
            <a:r>
              <a:rPr lang="ru-RU" b="1" i="1" dirty="0" err="1">
                <a:solidFill>
                  <a:schemeClr val="bg1"/>
                </a:solidFill>
              </a:rPr>
              <a:t>одействие</a:t>
            </a:r>
            <a:r>
              <a:rPr lang="ru-RU" b="1" i="1" dirty="0">
                <a:solidFill>
                  <a:schemeClr val="bg1"/>
                </a:solidFill>
              </a:rPr>
              <a:t> развитию бизнеса»</a:t>
            </a:r>
            <a:endParaRPr lang="ru-RU" i="1" dirty="0">
              <a:solidFill>
                <a:schemeClr val="bg1"/>
              </a:solidFill>
            </a:endParaRPr>
          </a:p>
        </p:txBody>
      </p:sp>
      <p:grpSp>
        <p:nvGrpSpPr>
          <p:cNvPr id="20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21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6220" y="4153732"/>
            <a:ext cx="3149269" cy="2361952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03436" y="4295926"/>
            <a:ext cx="1889062" cy="259813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4350" y="1439963"/>
            <a:ext cx="4819650" cy="2409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63233" y="3028950"/>
            <a:ext cx="276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Спроектирована реконструкция цеха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512140" y="4153732"/>
            <a:ext cx="276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Установлено</a:t>
            </a:r>
          </a:p>
          <a:p>
            <a:r>
              <a:rPr lang="ru-RU" dirty="0">
                <a:solidFill>
                  <a:prstClr val="white"/>
                </a:solidFill>
              </a:rPr>
              <a:t>оборудование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7303436" y="3759470"/>
            <a:ext cx="276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Презентована </a:t>
            </a:r>
          </a:p>
          <a:p>
            <a:r>
              <a:rPr lang="ru-RU" dirty="0">
                <a:solidFill>
                  <a:prstClr val="black"/>
                </a:solidFill>
              </a:rPr>
              <a:t>рецептура</a:t>
            </a:r>
          </a:p>
        </p:txBody>
      </p:sp>
      <p:pic>
        <p:nvPicPr>
          <p:cNvPr id="1026" name="Picture 2" descr="ТОСОЛ-40 АГ торговой марки «Frioland»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8079" y="4353889"/>
            <a:ext cx="2017708" cy="25138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49237" y="3008711"/>
            <a:ext cx="45180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prstClr val="black"/>
                </a:solidFill>
              </a:rPr>
              <a:t>Мощность – около 1000 т. антифризов в год (до 5% емкости рынка Беларуси).</a:t>
            </a:r>
          </a:p>
          <a:p>
            <a:r>
              <a:rPr lang="ru-RU" b="1" dirty="0">
                <a:solidFill>
                  <a:prstClr val="black"/>
                </a:solidFill>
              </a:rPr>
              <a:t>Выбросы – 0,3 т. веществ в воздух в год (установлен фильтр). </a:t>
            </a:r>
          </a:p>
          <a:p>
            <a:r>
              <a:rPr lang="ru-RU" b="1" dirty="0">
                <a:solidFill>
                  <a:prstClr val="black"/>
                </a:solidFill>
              </a:rPr>
              <a:t>Идет тестирование рынка</a:t>
            </a:r>
          </a:p>
          <a:p>
            <a:endParaRPr lang="ru-RU" b="1" dirty="0">
              <a:solidFill>
                <a:prstClr val="black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255812" y="3907716"/>
            <a:ext cx="2577445" cy="892347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02093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mage result for двч менеджме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24684" y="2424007"/>
            <a:ext cx="3020786" cy="3020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95953" y="3489393"/>
            <a:ext cx="309946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Создана система сбора отработанных масел у населения и предприятий в  Борисовском и Крупском районах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Объект 7"/>
          <p:cNvSpPr txBox="1">
            <a:spLocks/>
          </p:cNvSpPr>
          <p:nvPr/>
        </p:nvSpPr>
        <p:spPr>
          <a:xfrm>
            <a:off x="-94459" y="834987"/>
            <a:ext cx="3487563" cy="18252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Clr>
                <a:prstClr val="white"/>
              </a:buClr>
              <a:buNone/>
            </a:pP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10.Организация сбора и переработки отработанных масел в Борисовском и Крупском районах Минской </a:t>
            </a:r>
            <a:r>
              <a:rPr lang="ru-RU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области</a:t>
            </a:r>
          </a:p>
          <a:p>
            <a:pPr>
              <a:buClr>
                <a:prstClr val="white"/>
              </a:buClr>
            </a:pPr>
            <a:endParaRPr lang="ru-RU" sz="1800" dirty="0">
              <a:solidFill>
                <a:srgbClr val="537D0B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ru-RU" sz="1800" dirty="0" smtClean="0">
              <a:solidFill>
                <a:srgbClr val="537D0B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ru-RU" sz="1800" dirty="0">
              <a:solidFill>
                <a:srgbClr val="537D0B">
                  <a:lumMod val="75000"/>
                </a:srgbClr>
              </a:solidFill>
            </a:endParaRPr>
          </a:p>
          <a:p>
            <a:pPr>
              <a:buClr>
                <a:prstClr val="white"/>
              </a:buClr>
            </a:pPr>
            <a:endParaRPr lang="ru-RU" sz="1800" b="1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994770"/>
            <a:ext cx="32072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«Экологическая инициатива»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0475" y="2660253"/>
            <a:ext cx="1590546" cy="106941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5733" y="1350267"/>
            <a:ext cx="1658387" cy="1309986"/>
          </a:xfrm>
          <a:prstGeom prst="rect">
            <a:avLst/>
          </a:prstGeom>
        </p:spPr>
      </p:pic>
      <p:pic>
        <p:nvPicPr>
          <p:cNvPr id="3078" name="Picture 6" descr="http://sbormasel.by/userfiles/image/news/tankread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92024" y="3755468"/>
            <a:ext cx="2252433" cy="168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21" name="Рисунок 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Рисунок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4120" y="1301196"/>
            <a:ext cx="2981240" cy="242846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96229" y="1465943"/>
            <a:ext cx="31453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На 35 крупных предприятиях установлены 1 и 2 тонные контейнеры для сбора масел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219766" y="5418807"/>
            <a:ext cx="28738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Закуплена и используется для сбора 5 секционная цистерна. При заборе масло оценивается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868883" y="5444793"/>
            <a:ext cx="28439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Собрано и переработано более 10 тонн масел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44236" y="3677261"/>
            <a:ext cx="32685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Масло перевозится на завод-переработчик</a:t>
            </a:r>
          </a:p>
        </p:txBody>
      </p:sp>
    </p:spTree>
    <p:extLst>
      <p:ext uri="{BB962C8B-B14F-4D97-AF65-F5344CB8AC3E}">
        <p14:creationId xmlns:p14="http://schemas.microsoft.com/office/powerpoint/2010/main" val="38371837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20" name="Объект 7"/>
          <p:cNvSpPr>
            <a:spLocks noGrp="1"/>
          </p:cNvSpPr>
          <p:nvPr>
            <p:ph idx="1"/>
          </p:nvPr>
        </p:nvSpPr>
        <p:spPr>
          <a:xfrm>
            <a:off x="-243660" y="126364"/>
            <a:ext cx="4699546" cy="1920150"/>
          </a:xfrm>
        </p:spPr>
        <p:txBody>
          <a:bodyPr>
            <a:normAutofit fontScale="70000" lnSpcReduction="20000"/>
          </a:bodyPr>
          <a:lstStyle/>
          <a:p>
            <a:r>
              <a:rPr lang="ru-RU" sz="21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11.Создание сети инновационно-демонстрационных площадок по земледелию и органическому сельскому хозяйству для продвижения устойчивого землепользования, популяризации с-х труда среди молодежи, улучшения питания школьников и получения доходов сельскими школами.</a:t>
            </a:r>
          </a:p>
          <a:p>
            <a:endParaRPr lang="ru-RU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33949" y="1899777"/>
            <a:ext cx="2777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«Белорусский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зеленый </a:t>
            </a:r>
            <a:r>
              <a:rPr lang="ru-RU" b="1" i="1" dirty="0">
                <a:solidFill>
                  <a:schemeClr val="bg1"/>
                </a:solidFill>
              </a:rPr>
              <a:t>крест»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7022" y="5206852"/>
            <a:ext cx="2390328" cy="179274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442" y="1865616"/>
            <a:ext cx="3714432" cy="1396334"/>
          </a:xfrm>
          <a:prstGeom prst="rect">
            <a:avLst/>
          </a:prstGeom>
        </p:spPr>
      </p:pic>
      <p:grpSp>
        <p:nvGrpSpPr>
          <p:cNvPr id="16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7" name="Рисунок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Рисунок 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0" y="5303541"/>
            <a:ext cx="2927786" cy="1636116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16290" y="2576301"/>
            <a:ext cx="3009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00B050"/>
                </a:solidFill>
              </a:rPr>
              <a:t>Центр БЗК: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70" y="2934763"/>
            <a:ext cx="1920000" cy="14400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3421" y="1664968"/>
            <a:ext cx="3137871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Оснащено 6 </a:t>
            </a:r>
            <a:r>
              <a:rPr lang="ru-RU" b="1" dirty="0" err="1">
                <a:solidFill>
                  <a:srgbClr val="002060"/>
                </a:solidFill>
              </a:rPr>
              <a:t>демо</a:t>
            </a:r>
            <a:r>
              <a:rPr lang="ru-RU" b="1" dirty="0">
                <a:solidFill>
                  <a:srgbClr val="002060"/>
                </a:solidFill>
              </a:rPr>
              <a:t>-площадок</a:t>
            </a:r>
          </a:p>
          <a:p>
            <a:pPr marL="342900" indent="-342900">
              <a:buFontTx/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4 и 6 </a:t>
            </a:r>
            <a:r>
              <a:rPr lang="ru-RU" b="1" dirty="0" err="1">
                <a:solidFill>
                  <a:srgbClr val="002060"/>
                </a:solidFill>
              </a:rPr>
              <a:t>польные</a:t>
            </a:r>
            <a:r>
              <a:rPr lang="ru-RU" b="1" dirty="0">
                <a:solidFill>
                  <a:srgbClr val="002060"/>
                </a:solidFill>
              </a:rPr>
              <a:t> севообороты</a:t>
            </a:r>
          </a:p>
          <a:p>
            <a:pPr marL="342900" indent="-342900">
              <a:buFontTx/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4 вида полива</a:t>
            </a:r>
          </a:p>
          <a:p>
            <a:pPr marL="342900" indent="-342900">
              <a:buFontTx/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5 методов компостирования</a:t>
            </a:r>
          </a:p>
          <a:p>
            <a:pPr marL="342900" indent="-342900">
              <a:buFontTx/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Зеленые удобрения</a:t>
            </a:r>
          </a:p>
          <a:p>
            <a:pPr marL="342900" indent="-342900">
              <a:buFontTx/>
              <a:buAutoNum type="arabicParenR"/>
            </a:pPr>
            <a:r>
              <a:rPr lang="ru-RU" b="1" dirty="0">
                <a:solidFill>
                  <a:srgbClr val="002060"/>
                </a:solidFill>
              </a:rPr>
              <a:t>Поведение разных сортов растений</a:t>
            </a:r>
          </a:p>
          <a:p>
            <a:pPr marL="342900" indent="-342900">
              <a:buFontTx/>
              <a:buAutoNum type="arabicParenR"/>
            </a:pPr>
            <a:r>
              <a:rPr lang="ru-RU" b="1" dirty="0" err="1">
                <a:solidFill>
                  <a:srgbClr val="002060"/>
                </a:solidFill>
              </a:rPr>
              <a:t>Пчелопасека</a:t>
            </a:r>
            <a:endParaRPr lang="ru-RU" b="1" dirty="0">
              <a:solidFill>
                <a:srgbClr val="002060"/>
              </a:solidFill>
            </a:endParaRPr>
          </a:p>
          <a:p>
            <a:pPr marL="342900" indent="-342900">
              <a:buFontTx/>
              <a:buAutoNum type="arabicParenR"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45573" y="1547874"/>
            <a:ext cx="3036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Отремонтированы 2 погреба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5442" y="3353605"/>
            <a:ext cx="3771815" cy="1521405"/>
          </a:xfrm>
          <a:prstGeom prst="rect">
            <a:avLst/>
          </a:prstGeom>
        </p:spPr>
      </p:pic>
      <p:sp>
        <p:nvSpPr>
          <p:cNvPr id="30" name="Прямоугольник 29"/>
          <p:cNvSpPr/>
          <p:nvPr/>
        </p:nvSpPr>
        <p:spPr>
          <a:xfrm>
            <a:off x="5142991" y="3268864"/>
            <a:ext cx="3641831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Смонтированы 10 из 15 кВт СЭС 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dirty="0">
                <a:solidFill>
                  <a:prstClr val="white"/>
                </a:solidFill>
              </a:rPr>
              <a:t>8,7 кВт мощности выдаются 10 кВт </a:t>
            </a:r>
          </a:p>
          <a:p>
            <a:r>
              <a:rPr lang="ru-RU" dirty="0">
                <a:solidFill>
                  <a:prstClr val="white"/>
                </a:solidFill>
              </a:rPr>
              <a:t>панелями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0" y="4982738"/>
            <a:ext cx="3009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solidFill>
                  <a:srgbClr val="00B050"/>
                </a:solidFill>
              </a:rPr>
              <a:t>д.Слобода</a:t>
            </a:r>
            <a:r>
              <a:rPr lang="ru-RU" sz="1400" dirty="0">
                <a:solidFill>
                  <a:srgbClr val="00B050"/>
                </a:solidFill>
              </a:rPr>
              <a:t>: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3328755" y="4940699"/>
            <a:ext cx="300943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err="1">
                <a:solidFill>
                  <a:srgbClr val="00B050"/>
                </a:solidFill>
              </a:rPr>
              <a:t>д.Драчково</a:t>
            </a:r>
            <a:r>
              <a:rPr lang="ru-RU" sz="1400" dirty="0">
                <a:solidFill>
                  <a:srgbClr val="00B050"/>
                </a:solidFill>
              </a:rPr>
              <a:t>: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3949" y="4461945"/>
            <a:ext cx="493487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Подготовлены и внедрены на местном уровне </a:t>
            </a:r>
          </a:p>
          <a:p>
            <a:r>
              <a:rPr lang="ru-RU" b="1" dirty="0">
                <a:solidFill>
                  <a:srgbClr val="002060"/>
                </a:solidFill>
              </a:rPr>
              <a:t>6 программ обучения детей элементам ОСХ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105883" y="4875010"/>
            <a:ext cx="4038117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Более 20 детей </a:t>
            </a:r>
            <a:r>
              <a:rPr lang="ru-RU" sz="1600" b="1" dirty="0">
                <a:solidFill>
                  <a:srgbClr val="002060"/>
                </a:solidFill>
              </a:rPr>
              <a:t>провели эксперименты на школьных участках, обучились элементам ОСХ. </a:t>
            </a:r>
            <a:r>
              <a:rPr lang="ru-RU" sz="1600" b="1" dirty="0">
                <a:solidFill>
                  <a:srgbClr val="FF0000"/>
                </a:solidFill>
              </a:rPr>
              <a:t>Более 400 человек ознакомлены с основами ОСХ.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6,44 т. овощей выращено с применением элементов органического СХ и направлено на улучшение питания школьников</a:t>
            </a:r>
          </a:p>
          <a:p>
            <a:r>
              <a:rPr lang="ru-RU" sz="1600" b="1" dirty="0">
                <a:solidFill>
                  <a:srgbClr val="002060"/>
                </a:solidFill>
              </a:rPr>
              <a:t>(Смолевичи)</a:t>
            </a:r>
          </a:p>
        </p:txBody>
      </p:sp>
    </p:spTree>
    <p:extLst>
      <p:ext uri="{BB962C8B-B14F-4D97-AF65-F5344CB8AC3E}">
        <p14:creationId xmlns:p14="http://schemas.microsoft.com/office/powerpoint/2010/main" val="320237246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8" name="Объект 7"/>
          <p:cNvSpPr txBox="1">
            <a:spLocks/>
          </p:cNvSpPr>
          <p:nvPr/>
        </p:nvSpPr>
        <p:spPr>
          <a:xfrm>
            <a:off x="-32509" y="111599"/>
            <a:ext cx="3315089" cy="22472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Clr>
                <a:prstClr val="white"/>
              </a:buClr>
              <a:buNone/>
            </a:pPr>
            <a:r>
              <a:rPr lang="ru-RU" sz="22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12. Организация </a:t>
            </a:r>
            <a:r>
              <a:rPr lang="ru-RU" sz="2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устойчивого использования биологических ресурсов Республиканского ландшафтного заказника "</a:t>
            </a:r>
            <a:r>
              <a:rPr lang="ru-RU" sz="22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Налибокский</a:t>
            </a:r>
            <a:r>
              <a:rPr lang="ru-RU" sz="22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endParaRPr lang="ru-RU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82580" y="1267156"/>
            <a:ext cx="328258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«Белорусское экологическое движение»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0" y="1943862"/>
            <a:ext cx="640704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Созданы условия для использования биологических ресурсов заказника «</a:t>
            </a:r>
            <a:r>
              <a:rPr lang="ru-RU" sz="2000" b="1" dirty="0" err="1" smtClean="0">
                <a:solidFill>
                  <a:srgbClr val="002060"/>
                </a:solidFill>
              </a:rPr>
              <a:t>Налибокский</a:t>
            </a:r>
            <a:r>
              <a:rPr lang="ru-RU" sz="2000" b="1" dirty="0" smtClean="0">
                <a:solidFill>
                  <a:srgbClr val="002060"/>
                </a:solidFill>
              </a:rPr>
              <a:t>».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</a:rPr>
              <a:t>Сделана </a:t>
            </a:r>
            <a:r>
              <a:rPr lang="ru-RU" sz="2000" b="1" dirty="0">
                <a:solidFill>
                  <a:srgbClr val="002060"/>
                </a:solidFill>
              </a:rPr>
              <a:t>оценка запасов ягод и грибов в заказнике «Налибокский», определены безопасные объемы сбора ягод и грибов.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Завершена покупка здания для последующей реконструкции под комплекс.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Разработано ПСД на реконструкцию здания в комплекс по заморозке и переработке ягод и грибов.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002060"/>
                </a:solidFill>
              </a:rPr>
              <a:t>Пройдена экспертиза ПСД на реконструкцию и получено положительное заключение о возможности организации производства по заморозке ягод и грибов</a:t>
            </a:r>
            <a:r>
              <a:rPr lang="ru-RU" sz="2000" b="1" dirty="0" smtClean="0">
                <a:solidFill>
                  <a:srgbClr val="002060"/>
                </a:solidFill>
              </a:rPr>
              <a:t>.</a:t>
            </a:r>
            <a:endParaRPr lang="ru-RU" sz="2000" b="1" dirty="0">
              <a:solidFill>
                <a:srgbClr val="002060"/>
              </a:solidFill>
            </a:endParaRPr>
          </a:p>
        </p:txBody>
      </p:sp>
      <p:grpSp>
        <p:nvGrpSpPr>
          <p:cNvPr id="16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7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2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3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9890" y="1819711"/>
            <a:ext cx="2825088" cy="245659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766" y="4298353"/>
            <a:ext cx="2894109" cy="2408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0363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00%-ная переработка молочной сыворотки в Хойниках предотвратит загрязнение воды и почвы и создаст условия для дальнейшей переработки отходов молочных производств в Гомельской област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4146" y="2406280"/>
            <a:ext cx="2339120" cy="1884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2670" y="2916681"/>
            <a:ext cx="2257344" cy="12688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7890" y="2602028"/>
            <a:ext cx="949395" cy="1689040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485328" y="1236027"/>
            <a:ext cx="443282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Открыта обновленная линия по переработке творожной сыворотки. Теперь линия может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ru-RU" b="1" dirty="0">
                <a:solidFill>
                  <a:srgbClr val="002060"/>
                </a:solidFill>
              </a:rPr>
              <a:t>на новой форсунке  сушить </a:t>
            </a:r>
            <a:r>
              <a:rPr lang="ru-RU" b="1" dirty="0" err="1">
                <a:solidFill>
                  <a:srgbClr val="002060"/>
                </a:solidFill>
              </a:rPr>
              <a:t>сывороточно</a:t>
            </a:r>
            <a:r>
              <a:rPr lang="ru-RU" b="1" dirty="0">
                <a:solidFill>
                  <a:srgbClr val="002060"/>
                </a:solidFill>
              </a:rPr>
              <a:t>-жировые смеси (Хойники)</a:t>
            </a:r>
          </a:p>
        </p:txBody>
      </p:sp>
      <p:sp>
        <p:nvSpPr>
          <p:cNvPr id="22" name="Объект 7"/>
          <p:cNvSpPr txBox="1">
            <a:spLocks/>
          </p:cNvSpPr>
          <p:nvPr/>
        </p:nvSpPr>
        <p:spPr>
          <a:xfrm>
            <a:off x="-239195" y="202855"/>
            <a:ext cx="4276937" cy="1464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r>
              <a:rPr lang="ru-RU" sz="23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13.Пилотный проект по комплексной утилизации отходов производств молочных предприятий Витебской области</a:t>
            </a:r>
          </a:p>
          <a:p>
            <a:pPr>
              <a:buClr>
                <a:prstClr val="white"/>
              </a:buClr>
            </a:pPr>
            <a:endParaRPr lang="ru-RU" b="1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12882" y="1393645"/>
            <a:ext cx="297619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Ассоциация </a:t>
            </a:r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Европейского </a:t>
            </a:r>
            <a:r>
              <a:rPr lang="ru-RU" b="1" i="1" dirty="0">
                <a:solidFill>
                  <a:schemeClr val="bg1"/>
                </a:solidFill>
              </a:rPr>
              <a:t>Бизнеса</a:t>
            </a:r>
          </a:p>
          <a:p>
            <a:endParaRPr lang="ru-RU" sz="1600" b="1" dirty="0">
              <a:solidFill>
                <a:srgbClr val="00B050"/>
              </a:solidFill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210300" y="4885523"/>
            <a:ext cx="279400" cy="11659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6598058" y="5969225"/>
            <a:ext cx="1563423" cy="1580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8173473" y="5102372"/>
            <a:ext cx="222096" cy="10248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9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30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Рисунок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Рисунок 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10" y="2842942"/>
            <a:ext cx="2191957" cy="16439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410" y="2904767"/>
            <a:ext cx="17562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Сушильная башня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6489485" y="1411025"/>
            <a:ext cx="27647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>
                <a:solidFill>
                  <a:srgbClr val="002060"/>
                </a:solidFill>
              </a:rPr>
              <a:t>Сывороточно</a:t>
            </a:r>
            <a:r>
              <a:rPr lang="ru-RU" b="1" dirty="0">
                <a:solidFill>
                  <a:srgbClr val="002060"/>
                </a:solidFill>
              </a:rPr>
              <a:t>-жировой концентрат для </a:t>
            </a:r>
            <a:r>
              <a:rPr lang="ru-RU" b="1" dirty="0" smtClean="0">
                <a:solidFill>
                  <a:srgbClr val="002060"/>
                </a:solidFill>
              </a:rPr>
              <a:t>кормления </a:t>
            </a:r>
            <a:r>
              <a:rPr lang="ru-RU" b="1" dirty="0">
                <a:solidFill>
                  <a:srgbClr val="002060"/>
                </a:solidFill>
              </a:rPr>
              <a:t>телят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19472" y="5066106"/>
            <a:ext cx="37301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</a:rPr>
              <a:t>Творожная сыворотка (наиболее экологически небезопасная)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V="1">
            <a:off x="1126147" y="4552687"/>
            <a:ext cx="0" cy="344429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V="1">
            <a:off x="2326776" y="3421439"/>
            <a:ext cx="704066" cy="54299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V="1">
            <a:off x="5670467" y="3360568"/>
            <a:ext cx="704066" cy="54299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 flipV="1">
            <a:off x="8295193" y="3346357"/>
            <a:ext cx="704066" cy="54299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8295193" y="2936924"/>
            <a:ext cx="2764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Ферма</a:t>
            </a:r>
          </a:p>
        </p:txBody>
      </p:sp>
      <p:cxnSp>
        <p:nvCxnSpPr>
          <p:cNvPr id="38" name="Прямая со стрелкой 37"/>
          <p:cNvCxnSpPr/>
          <p:nvPr/>
        </p:nvCxnSpPr>
        <p:spPr>
          <a:xfrm>
            <a:off x="3427924" y="5445497"/>
            <a:ext cx="2086627" cy="175175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00" name="Picture 4" descr="Image result for силосная яма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8695" y="4642402"/>
            <a:ext cx="2908907" cy="1944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6368967" y="4349998"/>
            <a:ext cx="2764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Силосная яма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6742202" y="5930732"/>
            <a:ext cx="2764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Почва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6489486" y="6292186"/>
            <a:ext cx="2764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black"/>
                </a:solidFill>
              </a:rPr>
              <a:t>Грунтовые воды</a:t>
            </a:r>
          </a:p>
        </p:txBody>
      </p:sp>
      <p:sp>
        <p:nvSpPr>
          <p:cNvPr id="39" name="Знак запрета 38"/>
          <p:cNvSpPr/>
          <p:nvPr/>
        </p:nvSpPr>
        <p:spPr>
          <a:xfrm>
            <a:off x="4037743" y="5212851"/>
            <a:ext cx="781059" cy="722172"/>
          </a:xfrm>
          <a:prstGeom prst="noSmok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49547" y="1767560"/>
            <a:ext cx="23357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</p:txBody>
      </p:sp>
      <p:cxnSp>
        <p:nvCxnSpPr>
          <p:cNvPr id="40" name="Прямая со стрелкой 39"/>
          <p:cNvCxnSpPr/>
          <p:nvPr/>
        </p:nvCxnSpPr>
        <p:spPr>
          <a:xfrm flipH="1">
            <a:off x="6760773" y="5839774"/>
            <a:ext cx="21202" cy="574941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357699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295" y="3137055"/>
            <a:ext cx="3084499" cy="205633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10730" y="1752748"/>
            <a:ext cx="37584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За 18 мес. спроектирована, построена, протестирована на полях установка для производства вытяжки гуминовых веществ из торфа и </a:t>
            </a:r>
            <a:r>
              <a:rPr lang="ru-RU" b="1" dirty="0" smtClean="0">
                <a:solidFill>
                  <a:srgbClr val="002060"/>
                </a:solidFill>
              </a:rPr>
              <a:t>сапропеля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6" name="Объект 7"/>
          <p:cNvSpPr>
            <a:spLocks noGrp="1"/>
          </p:cNvSpPr>
          <p:nvPr>
            <p:ph idx="1"/>
          </p:nvPr>
        </p:nvSpPr>
        <p:spPr>
          <a:xfrm>
            <a:off x="-255587" y="1361"/>
            <a:ext cx="4606306" cy="2236920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14. Создание в Червенском районе Минской области в условиях агрохозяйства, производящего биогумус демонстрационной площадки по производству органо-минеральных удобрений на пилотной технологической установке по способу Васюхина</a:t>
            </a:r>
          </a:p>
          <a:p>
            <a:endParaRPr lang="ru-RU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1915115"/>
            <a:ext cx="33553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ОО «Белорусский союз предпринимателей»</a:t>
            </a: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6210300" y="4885523"/>
            <a:ext cx="279400" cy="11659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8103194" y="3023713"/>
            <a:ext cx="222096" cy="10248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grpSp>
        <p:nvGrpSpPr>
          <p:cNvPr id="29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30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2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3" name="TextBox 32"/>
          <p:cNvSpPr txBox="1"/>
          <p:nvPr/>
        </p:nvSpPr>
        <p:spPr>
          <a:xfrm>
            <a:off x="6021548" y="4008443"/>
            <a:ext cx="1497279" cy="923330"/>
          </a:xfrm>
          <a:prstGeom prst="rect">
            <a:avLst/>
          </a:prstGeom>
          <a:solidFill>
            <a:srgbClr val="FEE9B7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Концентрат гуминовых веществ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0634" y="1411140"/>
            <a:ext cx="2160000" cy="1440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830634" y="2187929"/>
            <a:ext cx="19932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Конкурс детских рисунков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9344" y="2799341"/>
            <a:ext cx="1390565" cy="2472116"/>
          </a:xfrm>
          <a:prstGeom prst="rect">
            <a:avLst/>
          </a:prstGeom>
        </p:spPr>
      </p:pic>
      <p:sp>
        <p:nvSpPr>
          <p:cNvPr id="35" name="Прямоугольник 34"/>
          <p:cNvSpPr/>
          <p:nvPr/>
        </p:nvSpPr>
        <p:spPr>
          <a:xfrm>
            <a:off x="7518827" y="2835760"/>
            <a:ext cx="167494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Образец </a:t>
            </a:r>
          </a:p>
          <a:p>
            <a:r>
              <a:rPr lang="ru-RU" dirty="0">
                <a:solidFill>
                  <a:prstClr val="white"/>
                </a:solidFill>
              </a:rPr>
              <a:t>Протестирован</a:t>
            </a:r>
          </a:p>
          <a:p>
            <a:endParaRPr lang="ru-RU" dirty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  <a:p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 г/л </a:t>
            </a:r>
          </a:p>
          <a:p>
            <a:r>
              <a:rPr lang="ru-RU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фульвовых</a:t>
            </a:r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кислот</a:t>
            </a: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6275" y="3232725"/>
            <a:ext cx="3074985" cy="204999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384681" y="3785578"/>
            <a:ext cx="65547" cy="245404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1741493" y="4239274"/>
            <a:ext cx="3774760" cy="283536"/>
          </a:xfrm>
          <a:prstGeom prst="straightConnector1">
            <a:avLst/>
          </a:prstGeom>
          <a:ln w="381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229390" y="3139247"/>
            <a:ext cx="1275805" cy="646331"/>
          </a:xfrm>
          <a:prstGeom prst="rect">
            <a:avLst/>
          </a:prstGeom>
          <a:solidFill>
            <a:srgbClr val="FEE9B7"/>
          </a:solidFill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B050"/>
                </a:solidFill>
              </a:rPr>
              <a:t>Сапропель</a:t>
            </a:r>
          </a:p>
          <a:p>
            <a:r>
              <a:rPr lang="ru-RU" b="1" dirty="0">
                <a:solidFill>
                  <a:srgbClr val="00B050"/>
                </a:solidFill>
              </a:rPr>
              <a:t>Торф</a:t>
            </a:r>
          </a:p>
        </p:txBody>
      </p:sp>
      <p:pic>
        <p:nvPicPr>
          <p:cNvPr id="3074" name="Picture 2" descr="Фото Петра Сачека.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1744" y="4991880"/>
            <a:ext cx="3199058" cy="2129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TextBox 40"/>
          <p:cNvSpPr txBox="1"/>
          <p:nvPr/>
        </p:nvSpPr>
        <p:spPr>
          <a:xfrm>
            <a:off x="1013409" y="5641471"/>
            <a:ext cx="1497279" cy="64633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Полевые испытания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516253" y="5217688"/>
            <a:ext cx="2446048" cy="64633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Сверху – обработанная гречиха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547163" y="5926104"/>
            <a:ext cx="3596837" cy="64633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Снизу контрольный образец – необработанная гречиха</a:t>
            </a:r>
          </a:p>
        </p:txBody>
      </p:sp>
    </p:spTree>
    <p:extLst>
      <p:ext uri="{BB962C8B-B14F-4D97-AF65-F5344CB8AC3E}">
        <p14:creationId xmlns:p14="http://schemas.microsoft.com/office/powerpoint/2010/main" val="32692438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110" y="5076602"/>
            <a:ext cx="3754087" cy="2114802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34401" y="4773845"/>
            <a:ext cx="2748055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Первый ЛОС смонтирован в ГУО «</a:t>
            </a:r>
            <a:r>
              <a:rPr lang="ru-RU" b="1" dirty="0" err="1">
                <a:solidFill>
                  <a:srgbClr val="002060"/>
                </a:solidFill>
              </a:rPr>
              <a:t>Ахремовский</a:t>
            </a:r>
            <a:r>
              <a:rPr lang="ru-RU" b="1" dirty="0">
                <a:solidFill>
                  <a:srgbClr val="002060"/>
                </a:solidFill>
              </a:rPr>
              <a:t> детский сад- школа» (проведен ремонт системы канализации за средства пилотной инициативы)</a:t>
            </a:r>
          </a:p>
        </p:txBody>
      </p:sp>
      <p:sp>
        <p:nvSpPr>
          <p:cNvPr id="26" name="Объект 7"/>
          <p:cNvSpPr txBox="1">
            <a:spLocks/>
          </p:cNvSpPr>
          <p:nvPr/>
        </p:nvSpPr>
        <p:spPr>
          <a:xfrm>
            <a:off x="-133433" y="85616"/>
            <a:ext cx="4568955" cy="14066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prstClr val="white"/>
              </a:buClr>
            </a:pPr>
            <a:r>
              <a:rPr lang="ru-RU" sz="2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15.Развитие системы проектирования и строительства локальных очистных сооружений в Беларуси</a:t>
            </a:r>
          </a:p>
          <a:p>
            <a:pPr>
              <a:buClr>
                <a:prstClr val="white"/>
              </a:buClr>
            </a:pPr>
            <a:endParaRPr lang="ru-RU" b="1" dirty="0">
              <a:solidFill>
                <a:srgbClr val="537D0B">
                  <a:lumMod val="75000"/>
                </a:srgbClr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86952" y="1365809"/>
            <a:ext cx="28429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Учреждение «Центр экологических решений»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33583" y="4138302"/>
            <a:ext cx="1611959" cy="1208969"/>
          </a:xfrm>
          <a:prstGeom prst="rect">
            <a:avLst/>
          </a:prstGeom>
        </p:spPr>
      </p:pic>
      <p:grpSp>
        <p:nvGrpSpPr>
          <p:cNvPr id="15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7" name="Рисунок 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3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4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Box 24"/>
          <p:cNvSpPr txBox="1"/>
          <p:nvPr/>
        </p:nvSpPr>
        <p:spPr>
          <a:xfrm>
            <a:off x="2812110" y="1190975"/>
            <a:ext cx="4431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Новая система проектирования и строительства </a:t>
            </a:r>
            <a:r>
              <a:rPr lang="ru-RU" b="1" dirty="0" smtClean="0">
                <a:solidFill>
                  <a:srgbClr val="002060"/>
                </a:solidFill>
              </a:rPr>
              <a:t>локальных очистных сооружений 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615129" y="2161539"/>
            <a:ext cx="25609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Выпуск резервуара – ООО «Белтехагропласт» (Узда)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7136" y="2153878"/>
            <a:ext cx="2045478" cy="1151067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83724" y="2646205"/>
            <a:ext cx="252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</a:rPr>
              <a:t>Изучен Польский и Шведский опыт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760" y="3364859"/>
            <a:ext cx="1529593" cy="1392536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146491" y="3834733"/>
            <a:ext cx="252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Подготовлена и внедрена в </a:t>
            </a:r>
            <a:r>
              <a:rPr lang="ru-RU" sz="1600" dirty="0" err="1">
                <a:solidFill>
                  <a:prstClr val="black"/>
                </a:solidFill>
              </a:rPr>
              <a:t>уч.процесс</a:t>
            </a:r>
            <a:r>
              <a:rPr lang="ru-RU" sz="1600" dirty="0">
                <a:solidFill>
                  <a:prstClr val="black"/>
                </a:solidFill>
              </a:rPr>
              <a:t> методичка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09568" y="2757202"/>
            <a:ext cx="2022921" cy="14400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2655196" y="2832312"/>
            <a:ext cx="25273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</a:rPr>
              <a:t>Поставлена установка ротационного формования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702522" y="4227143"/>
            <a:ext cx="252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</a:rPr>
              <a:t>Выпущен первый резервуар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1449" y="2729411"/>
            <a:ext cx="4579962" cy="2861566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927909" y="3151766"/>
            <a:ext cx="252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Резервуар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144660" y="2892427"/>
            <a:ext cx="252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Грунтово-растительная площадка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479638" y="5012760"/>
            <a:ext cx="25273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black"/>
                </a:solidFill>
              </a:rPr>
              <a:t>Мини-пруд с </a:t>
            </a:r>
          </a:p>
          <a:p>
            <a:r>
              <a:rPr lang="ru-RU" sz="1600" dirty="0">
                <a:solidFill>
                  <a:prstClr val="black"/>
                </a:solidFill>
              </a:rPr>
              <a:t>очищенной водой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18682" y="2733647"/>
            <a:ext cx="25273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>
                <a:solidFill>
                  <a:prstClr val="black"/>
                </a:solidFill>
              </a:rPr>
              <a:t>ЛОС состоит из</a:t>
            </a:r>
          </a:p>
          <a:p>
            <a:endParaRPr lang="ru-RU" sz="1600" dirty="0">
              <a:solidFill>
                <a:prstClr val="black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4781449" y="3851183"/>
            <a:ext cx="609701" cy="209944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5453917" y="3989538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 стрелкой 42"/>
          <p:cNvCxnSpPr/>
          <p:nvPr/>
        </p:nvCxnSpPr>
        <p:spPr>
          <a:xfrm>
            <a:off x="6060761" y="4019687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6705656" y="4019687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7424313" y="4049359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8193819" y="4049359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8655589" y="4065423"/>
            <a:ext cx="510386" cy="71589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 flipH="1">
            <a:off x="8901089" y="4216074"/>
            <a:ext cx="195436" cy="399162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>
            <a:off x="7424313" y="4855962"/>
            <a:ext cx="461721" cy="140734"/>
          </a:xfrm>
          <a:prstGeom prst="straightConnector1">
            <a:avLst/>
          </a:prstGeom>
          <a:ln w="28575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2812110" y="6294209"/>
            <a:ext cx="30344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prstClr val="white"/>
                </a:solidFill>
              </a:rPr>
              <a:t>ЛОС в  Браславе </a:t>
            </a:r>
            <a:endParaRPr lang="ru-RU" sz="16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07082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Фото Петра Сачека.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7118" y="4253777"/>
            <a:ext cx="2279045" cy="170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20" name="Объект 7"/>
          <p:cNvSpPr>
            <a:spLocks noGrp="1"/>
          </p:cNvSpPr>
          <p:nvPr>
            <p:ph idx="1"/>
          </p:nvPr>
        </p:nvSpPr>
        <p:spPr>
          <a:xfrm>
            <a:off x="-224449" y="53411"/>
            <a:ext cx="4852587" cy="2030900"/>
          </a:xfrm>
        </p:spPr>
        <p:txBody>
          <a:bodyPr>
            <a:normAutofit lnSpcReduction="10000"/>
          </a:bodyPr>
          <a:lstStyle/>
          <a:p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16.Устойчивое земледелие, основанное на инновационном подходе Фермерского Хозяйства "</a:t>
            </a:r>
            <a:r>
              <a:rPr lang="ru-RU" sz="18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ВермиЭкопродукт</a:t>
            </a: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". Реализация </a:t>
            </a:r>
            <a:r>
              <a:rPr lang="ru-RU" sz="18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экосистемной</a:t>
            </a: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услуги </a:t>
            </a:r>
            <a:r>
              <a:rPr lang="ru-RU" sz="16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почвообразования</a:t>
            </a:r>
            <a:r>
              <a:rPr lang="ru-RU" sz="18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 и круговорота питательных </a:t>
            </a:r>
            <a:r>
              <a:rPr lang="ru-RU" sz="18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веществ</a:t>
            </a:r>
            <a:endParaRPr lang="ru-RU" sz="18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18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-54803" y="1787471"/>
            <a:ext cx="33681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</a:rPr>
              <a:t>Гродненская областная ассоциация фермеров</a:t>
            </a:r>
          </a:p>
          <a:p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4844" y="3261854"/>
            <a:ext cx="2515895" cy="145244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5756" y="5371750"/>
            <a:ext cx="2025727" cy="1519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08173" y="1140230"/>
            <a:ext cx="1218371" cy="1690225"/>
          </a:xfrm>
          <a:prstGeom prst="rect">
            <a:avLst/>
          </a:prstGeom>
        </p:spPr>
      </p:pic>
      <p:grpSp>
        <p:nvGrpSpPr>
          <p:cNvPr id="15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7" name="Рисунок 2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Рисунок 3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Прямоугольник 24"/>
          <p:cNvSpPr/>
          <p:nvPr/>
        </p:nvSpPr>
        <p:spPr>
          <a:xfrm>
            <a:off x="3008922" y="1548192"/>
            <a:ext cx="390491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Получила развитие система органического сельского хозяйства с изготовлением первых сертифицированных органических удобрений </a:t>
            </a:r>
            <a:endParaRPr lang="ru-RU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374533" y="1334835"/>
            <a:ext cx="33681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23 га земли ФХ «Верми Экопродукт» сертифицировано. Всего для ОСХ отведено 50 га земли</a:t>
            </a:r>
          </a:p>
          <a:p>
            <a:endParaRPr lang="ru-RU" sz="20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90440" y="3289403"/>
            <a:ext cx="1920000" cy="144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44342" y="3339549"/>
            <a:ext cx="1989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Косилка измельчает траву из междурядий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01378" y="3257922"/>
            <a:ext cx="1920000" cy="14400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3913230" y="3459751"/>
            <a:ext cx="19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Трава закисает в бочках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2304" y="2874422"/>
            <a:ext cx="3273610" cy="1522610"/>
          </a:xfrm>
          <a:prstGeom prst="rect">
            <a:avLst/>
          </a:prstGeom>
        </p:spPr>
      </p:pic>
      <p:sp>
        <p:nvSpPr>
          <p:cNvPr id="30" name="TextBox 29"/>
          <p:cNvSpPr txBox="1"/>
          <p:nvPr/>
        </p:nvSpPr>
        <p:spPr>
          <a:xfrm>
            <a:off x="5892295" y="3522465"/>
            <a:ext cx="34217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Остатки травы используются для приготовления </a:t>
            </a:r>
            <a:r>
              <a:rPr lang="ru-RU" dirty="0" err="1">
                <a:solidFill>
                  <a:prstClr val="white"/>
                </a:solidFill>
              </a:rPr>
              <a:t>вермикомпоста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26332" y="3555514"/>
            <a:ext cx="19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Приобретен трактор</a:t>
            </a:r>
          </a:p>
        </p:txBody>
      </p:sp>
      <p:cxnSp>
        <p:nvCxnSpPr>
          <p:cNvPr id="13" name="Прямая со стрелкой 12"/>
          <p:cNvCxnSpPr/>
          <p:nvPr/>
        </p:nvCxnSpPr>
        <p:spPr>
          <a:xfrm>
            <a:off x="5445701" y="4031206"/>
            <a:ext cx="763995" cy="586596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6620278" y="4142154"/>
            <a:ext cx="1508527" cy="445380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4606631" y="4523087"/>
            <a:ext cx="198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Закваска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44747" y="4487849"/>
            <a:ext cx="19898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srgbClr val="FF0000"/>
                </a:solidFill>
              </a:rPr>
              <a:t>Вермикомпост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131115" y="4462454"/>
            <a:ext cx="6030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ЖГУ</a:t>
            </a:r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38" name="Рисунок 37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021" y="4903370"/>
            <a:ext cx="1920000" cy="1440000"/>
          </a:xfrm>
          <a:prstGeom prst="rect">
            <a:avLst/>
          </a:prstGeom>
        </p:spPr>
      </p:pic>
      <p:pic>
        <p:nvPicPr>
          <p:cNvPr id="39" name="Рисунок 38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4533" y="5424650"/>
            <a:ext cx="1755748" cy="1440000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6559178" y="5461381"/>
            <a:ext cx="1989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solidFill>
                  <a:prstClr val="white"/>
                </a:solidFill>
              </a:rPr>
              <a:t>Спец.емкости</a:t>
            </a:r>
            <a:r>
              <a:rPr lang="ru-RU" dirty="0">
                <a:solidFill>
                  <a:prstClr val="white"/>
                </a:solidFill>
              </a:rPr>
              <a:t> с клапанами</a:t>
            </a:r>
          </a:p>
        </p:txBody>
      </p:sp>
      <p:cxnSp>
        <p:nvCxnSpPr>
          <p:cNvPr id="42" name="Прямая со стрелкой 41"/>
          <p:cNvCxnSpPr/>
          <p:nvPr/>
        </p:nvCxnSpPr>
        <p:spPr>
          <a:xfrm flipV="1">
            <a:off x="766086" y="4013381"/>
            <a:ext cx="4644945" cy="176970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6394714" y="4898781"/>
            <a:ext cx="339451" cy="1188040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 flipH="1" flipV="1">
            <a:off x="4181107" y="6099546"/>
            <a:ext cx="2932742" cy="417368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3620577" y="5469547"/>
            <a:ext cx="1989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prstClr val="white"/>
                </a:solidFill>
              </a:rPr>
              <a:t>Приобретен транспорт для перевозки с </a:t>
            </a:r>
            <a:r>
              <a:rPr lang="ru-RU" b="1" dirty="0">
                <a:solidFill>
                  <a:prstClr val="white"/>
                </a:solidFill>
              </a:rPr>
              <a:t>охлаждением</a:t>
            </a:r>
          </a:p>
        </p:txBody>
      </p:sp>
      <p:cxnSp>
        <p:nvCxnSpPr>
          <p:cNvPr id="54" name="Прямая со стрелкой 53"/>
          <p:cNvCxnSpPr/>
          <p:nvPr/>
        </p:nvCxnSpPr>
        <p:spPr>
          <a:xfrm flipH="1" flipV="1">
            <a:off x="1099480" y="5321232"/>
            <a:ext cx="2520009" cy="1348644"/>
          </a:xfrm>
          <a:prstGeom prst="straightConnector1">
            <a:avLst/>
          </a:prstGeom>
          <a:ln w="76200">
            <a:solidFill>
              <a:srgbClr val="FF0000">
                <a:alpha val="6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25760" y="5708065"/>
            <a:ext cx="19898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Приобретен культиватор для внесения ЖГУ в междурядье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58161" y="5684765"/>
            <a:ext cx="1227945" cy="1317210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7930555" y="5957358"/>
            <a:ext cx="198981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Сертификат </a:t>
            </a:r>
          </a:p>
          <a:p>
            <a:r>
              <a:rPr lang="ru-RU" dirty="0">
                <a:solidFill>
                  <a:srgbClr val="002060"/>
                </a:solidFill>
              </a:rPr>
              <a:t>на ЖГУ </a:t>
            </a:r>
          </a:p>
          <a:p>
            <a:r>
              <a:rPr lang="ru-RU" dirty="0">
                <a:solidFill>
                  <a:srgbClr val="002060"/>
                </a:solidFill>
              </a:rPr>
              <a:t>получен</a:t>
            </a:r>
          </a:p>
        </p:txBody>
      </p:sp>
    </p:spTree>
    <p:extLst>
      <p:ext uri="{BB962C8B-B14F-4D97-AF65-F5344CB8AC3E}">
        <p14:creationId xmlns:p14="http://schemas.microsoft.com/office/powerpoint/2010/main" val="23883327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195262" y="3574770"/>
            <a:ext cx="8796338" cy="725487"/>
          </a:xfrm>
        </p:spPr>
        <p:txBody>
          <a:bodyPr>
            <a:normAutofit fontScale="92500" lnSpcReduction="10000"/>
          </a:bodyPr>
          <a:lstStyle/>
          <a:p>
            <a:pPr marL="0" indent="0" algn="ctr" eaLnBrk="1" hangingPunct="1">
              <a:buFont typeface="Arial" panose="020B0604020202020204" pitchFamily="34" charset="0"/>
              <a:buNone/>
            </a:pPr>
            <a:r>
              <a:rPr lang="ru-RU" altLang="ru-RU" sz="4800" b="1" dirty="0"/>
              <a:t>СПАСИБО ЗА ВНИМАНИЕ!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195262" y="1387649"/>
            <a:ext cx="8796338" cy="19223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857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20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8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1200150" indent="-2857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6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5430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2000250" indent="-17145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tx1"/>
              </a:buClr>
              <a:buSzPct val="80000"/>
              <a:buFont typeface="Wingdings 3" panose="05040102010807070707" pitchFamily="18" charset="2"/>
              <a:buChar char=""/>
              <a:defRPr sz="1400" kern="1200" cap="none">
                <a:solidFill>
                  <a:schemeClr val="bg2">
                    <a:lumMod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buFont typeface="Arial" panose="020B0604020202020204" pitchFamily="34" charset="0"/>
              <a:buNone/>
            </a:pPr>
            <a:r>
              <a:rPr lang="ru-RU" alt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Совместными усилиями достигнутый результат:</a:t>
            </a:r>
          </a:p>
          <a:p>
            <a:pPr marL="0" indent="0" algn="ctr" fontAlgn="auto">
              <a:buFont typeface="Arial" panose="020B0604020202020204" pitchFamily="34" charset="0"/>
              <a:buNone/>
            </a:pPr>
            <a:r>
              <a:rPr lang="ru-RU" alt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2015 год – что такое зеленая экономика?</a:t>
            </a:r>
          </a:p>
          <a:p>
            <a:pPr marL="0" indent="0" algn="ctr" fontAlgn="auto">
              <a:buFont typeface="Arial" panose="020B0604020202020204" pitchFamily="34" charset="0"/>
              <a:buNone/>
            </a:pPr>
            <a:r>
              <a:rPr lang="ru-RU" alt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2017 год – зеленая экономика в Беларуси есть. </a:t>
            </a:r>
            <a:endParaRPr lang="en-US" altLang="ru-RU" sz="4800" b="1" i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 fontAlgn="auto">
              <a:buFont typeface="Arial" panose="020B0604020202020204" pitchFamily="34" charset="0"/>
              <a:buNone/>
            </a:pPr>
            <a:r>
              <a:rPr lang="ru-RU" alt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</a:t>
            </a:r>
            <a:r>
              <a:rPr lang="ru-RU" altLang="ru-RU" sz="4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признают даже на мировом </a:t>
            </a:r>
            <a:r>
              <a:rPr lang="ru-RU" altLang="ru-RU" sz="4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уровне.</a:t>
            </a:r>
            <a:endParaRPr lang="ru-RU" altLang="ru-RU" sz="48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0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1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 build="p"/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/>
              <a:t>Работа с разными </a:t>
            </a:r>
            <a:br>
              <a:rPr lang="ru-RU" altLang="ru-RU"/>
            </a:br>
            <a:r>
              <a:rPr lang="ru-RU" altLang="ru-RU"/>
              <a:t>группами населения</a:t>
            </a:r>
            <a:br>
              <a:rPr lang="ru-RU" altLang="ru-RU"/>
            </a:br>
            <a:endParaRPr lang="ru-RU" alt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8651397"/>
              </p:ext>
            </p:extLst>
          </p:nvPr>
        </p:nvGraphicFramePr>
        <p:xfrm>
          <a:off x="317500" y="1585913"/>
          <a:ext cx="6497638" cy="47079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18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57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71487">
                <a:tc>
                  <a:txBody>
                    <a:bodyPr/>
                    <a:lstStyle/>
                    <a:p>
                      <a:r>
                        <a:rPr lang="ru-RU" sz="1400" dirty="0"/>
                        <a:t>Целевая группа</a:t>
                      </a:r>
                    </a:p>
                  </a:txBody>
                  <a:tcPr marL="91452" marR="91452" marT="45714" marB="45714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Инструмент/результат</a:t>
                      </a:r>
                    </a:p>
                  </a:txBody>
                  <a:tcPr marL="91452" marR="91452" marT="45714" marB="45714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62948">
                <a:tc>
                  <a:txBody>
                    <a:bodyPr/>
                    <a:lstStyle/>
                    <a:p>
                      <a:endParaRPr lang="ru-RU" sz="1400" dirty="0"/>
                    </a:p>
                    <a:p>
                      <a:r>
                        <a:rPr lang="ru-RU" sz="1400" dirty="0" smtClean="0"/>
                        <a:t>Производители</a:t>
                      </a:r>
                      <a:r>
                        <a:rPr lang="ru-RU" sz="1400" baseline="0" dirty="0" smtClean="0"/>
                        <a:t> и потребители, население</a:t>
                      </a:r>
                      <a:endParaRPr lang="ru-RU" sz="1400" dirty="0"/>
                    </a:p>
                    <a:p>
                      <a:endParaRPr lang="ru-RU" sz="1400" dirty="0"/>
                    </a:p>
                  </a:txBody>
                  <a:tcPr marL="91452" marR="91452" marT="45714" marB="45714"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38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PR</a:t>
                      </a: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 мероприятий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по всей республике- более 4000 человек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  <a:p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Спецрепортаж</a:t>
                      </a:r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 по результатам проекта – ноябрь 2017 года.  С английскими и французскими титрами!</a:t>
                      </a:r>
                    </a:p>
                    <a:p>
                      <a:r>
                        <a:rPr lang="ru-RU" sz="1400" baseline="0" dirty="0" smtClean="0">
                          <a:solidFill>
                            <a:schemeClr val="tx1"/>
                          </a:solidFill>
                        </a:rPr>
                        <a:t>Проведено 3 </a:t>
                      </a:r>
                      <a:r>
                        <a:rPr lang="ru-RU" sz="1400" baseline="0" dirty="0" err="1" smtClean="0">
                          <a:solidFill>
                            <a:schemeClr val="tx1"/>
                          </a:solidFill>
                        </a:rPr>
                        <a:t>экофорума</a:t>
                      </a:r>
                      <a:r>
                        <a:rPr lang="ru-RU" sz="1400" baseline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14" marB="45714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14340">
                <a:tc>
                  <a:txBody>
                    <a:bodyPr/>
                    <a:lstStyle/>
                    <a:p>
                      <a:r>
                        <a:rPr lang="ru-RU" sz="1400" dirty="0"/>
                        <a:t>Преподаватели в ВУЗах</a:t>
                      </a:r>
                    </a:p>
                  </a:txBody>
                  <a:tcPr marL="91452" marR="91452" marT="45714" marB="45714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В БГЭУ зеленая экономика внедряется в учебный процесс в рамках курса «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Управление зеленым развитием национальной</a:t>
                      </a:r>
                      <a:r>
                        <a:rPr lang="ru-RU" sz="1400" b="1" baseline="0" dirty="0">
                          <a:solidFill>
                            <a:schemeClr val="tx1"/>
                          </a:solidFill>
                        </a:rPr>
                        <a:t> экономики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»</a:t>
                      </a:r>
                    </a:p>
                  </a:txBody>
                  <a:tcPr marL="91452" marR="91452" marT="45714" marB="45714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14340">
                <a:tc>
                  <a:txBody>
                    <a:bodyPr/>
                    <a:lstStyle/>
                    <a:p>
                      <a:r>
                        <a:rPr lang="ru-RU" sz="1400" dirty="0"/>
                        <a:t>Молодые люди</a:t>
                      </a:r>
                    </a:p>
                    <a:p>
                      <a:endParaRPr lang="ru-RU" sz="1400" dirty="0"/>
                    </a:p>
                  </a:txBody>
                  <a:tcPr marL="91452" marR="91452" marT="45714" marB="45714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 </a:t>
                      </a:r>
                      <a:r>
                        <a:rPr lang="ru-RU" sz="1400" dirty="0" smtClean="0"/>
                        <a:t>ролика по зеленой  экономике</a:t>
                      </a:r>
                      <a:r>
                        <a:rPr lang="ru-RU" sz="1400" baseline="0" dirty="0" smtClean="0"/>
                        <a:t> признаны социальной рекламой.  Всего сняты 12 видеороликов!</a:t>
                      </a:r>
                      <a:endParaRPr lang="ru-RU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 marT="45714" marB="45714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4340">
                <a:tc>
                  <a:txBody>
                    <a:bodyPr/>
                    <a:lstStyle/>
                    <a:p>
                      <a:r>
                        <a:rPr lang="ru-RU" sz="1400" dirty="0"/>
                        <a:t>Школьники</a:t>
                      </a:r>
                    </a:p>
                  </a:txBody>
                  <a:tcPr marL="91452" marR="91452" marT="45714" marB="45714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Разработана</a:t>
                      </a:r>
                      <a:r>
                        <a:rPr lang="en-US" sz="1400" dirty="0"/>
                        <a:t> </a:t>
                      </a:r>
                      <a:r>
                        <a:rPr lang="ru-RU" sz="1400" b="1" dirty="0"/>
                        <a:t>бесплатная  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</a:rPr>
                        <a:t>игра «зеленая экономика» </a:t>
                      </a:r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для телефонов. Скачивается с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sz="14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 marT="45714" marB="45714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6170" name="Рисунок 1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2204" y="4960803"/>
            <a:ext cx="1722624" cy="1098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71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1538" y="5929745"/>
            <a:ext cx="1941774" cy="1041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9000" y="5929745"/>
            <a:ext cx="1568600" cy="4433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817" y="5929745"/>
            <a:ext cx="1409928" cy="4175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88719" y="5884517"/>
            <a:ext cx="1515876" cy="48852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5832037"/>
            <a:ext cx="1327000" cy="541008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628650" y="499609"/>
            <a:ext cx="454406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 КОМПОНЕНТ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5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8" name="Рисунок 2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Рисунок 3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0" name="Рисунок 4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1" name="Рисунок 20"/>
          <p:cNvPicPr/>
          <p:nvPr/>
        </p:nvPicPr>
        <p:blipFill>
          <a:blip r:embed="rId11"/>
          <a:stretch>
            <a:fillRect/>
          </a:stretch>
        </p:blipFill>
        <p:spPr>
          <a:xfrm>
            <a:off x="6491997" y="1356201"/>
            <a:ext cx="2838450" cy="1684655"/>
          </a:xfrm>
          <a:prstGeom prst="rect">
            <a:avLst/>
          </a:prstGeom>
        </p:spPr>
      </p:pic>
      <p:pic>
        <p:nvPicPr>
          <p:cNvPr id="22" name="Рисунок 21"/>
          <p:cNvPicPr/>
          <p:nvPr/>
        </p:nvPicPr>
        <p:blipFill>
          <a:blip r:embed="rId12"/>
          <a:stretch>
            <a:fillRect/>
          </a:stretch>
        </p:blipFill>
        <p:spPr>
          <a:xfrm>
            <a:off x="6671410" y="2756517"/>
            <a:ext cx="2343150" cy="2141855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altLang="ru-RU"/>
              <a:t>Работа с разными </a:t>
            </a:r>
            <a:br>
              <a:rPr lang="ru-RU" altLang="ru-RU"/>
            </a:br>
            <a:r>
              <a:rPr lang="ru-RU" altLang="ru-RU"/>
              <a:t>группами населения</a:t>
            </a:r>
            <a:br>
              <a:rPr lang="ru-RU" altLang="ru-RU"/>
            </a:br>
            <a:endParaRPr lang="ru-RU" altLang="ru-RU"/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8032720"/>
              </p:ext>
            </p:extLst>
          </p:nvPr>
        </p:nvGraphicFramePr>
        <p:xfrm>
          <a:off x="140577" y="978125"/>
          <a:ext cx="6497638" cy="5736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218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757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35765">
                <a:tc>
                  <a:txBody>
                    <a:bodyPr/>
                    <a:lstStyle/>
                    <a:p>
                      <a:r>
                        <a:rPr lang="ru-RU" sz="1600" dirty="0"/>
                        <a:t>Целевая группа</a:t>
                      </a:r>
                    </a:p>
                  </a:txBody>
                  <a:tcPr marL="91452" marR="91452"/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Инструмент/результат</a:t>
                      </a:r>
                    </a:p>
                  </a:txBody>
                  <a:tcPr marL="91452" marR="91452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72752">
                <a:tc>
                  <a:txBody>
                    <a:bodyPr/>
                    <a:lstStyle/>
                    <a:p>
                      <a:r>
                        <a:rPr lang="ru-RU" sz="1600" dirty="0"/>
                        <a:t>Население</a:t>
                      </a:r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  <a:p>
                      <a:endParaRPr lang="ru-RU" sz="1600" dirty="0"/>
                    </a:p>
                  </a:txBody>
                  <a:tcPr marL="91452" marR="91452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При финансовой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поддержке проекта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Доработана</a:t>
                      </a:r>
                    </a:p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Зеленая карта </a:t>
                      </a:r>
                    </a:p>
                    <a:p>
                      <a:r>
                        <a:rPr lang="ru-RU" sz="1600" b="1" dirty="0">
                          <a:solidFill>
                            <a:schemeClr val="tx1"/>
                          </a:solidFill>
                        </a:rPr>
                        <a:t>Беларуси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, где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нанесены все </a:t>
                      </a:r>
                    </a:p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предприятия,</a:t>
                      </a:r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работающие в </a:t>
                      </a:r>
                    </a:p>
                    <a:p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зеленых секторах </a:t>
                      </a:r>
                    </a:p>
                    <a:p>
                      <a:r>
                        <a:rPr lang="ru-RU" sz="1600" baseline="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en-US" sz="1600" baseline="0" dirty="0">
                          <a:solidFill>
                            <a:srgbClr val="00B050"/>
                          </a:solidFill>
                          <a:hlinkClick r:id="rId2"/>
                        </a:rPr>
                        <a:t>www.greenmap.by</a:t>
                      </a:r>
                      <a:r>
                        <a:rPr lang="en-US" sz="1600" baseline="0" dirty="0">
                          <a:solidFill>
                            <a:schemeClr val="tx1"/>
                          </a:solidFill>
                        </a:rPr>
                        <a:t>)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80509">
                <a:tc>
                  <a:txBody>
                    <a:bodyPr/>
                    <a:lstStyle/>
                    <a:p>
                      <a:r>
                        <a:rPr lang="ru-RU" sz="1600" dirty="0"/>
                        <a:t>Экологи</a:t>
                      </a:r>
                    </a:p>
                  </a:txBody>
                  <a:tcPr marL="91452" marR="91452"/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При финансовой поддержке проекта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проведены 3 </a:t>
                      </a:r>
                      <a:r>
                        <a:rPr lang="ru-RU" sz="1600" b="1" dirty="0" err="1" smtClean="0">
                          <a:solidFill>
                            <a:schemeClr val="tx1"/>
                          </a:solidFill>
                        </a:rPr>
                        <a:t>ЭкоФорума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25357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СМИ</a:t>
                      </a:r>
                    </a:p>
                    <a:p>
                      <a:endParaRPr lang="ru-RU" sz="1600" dirty="0"/>
                    </a:p>
                  </a:txBody>
                  <a:tcPr marL="91452" marR="91452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Информация о зеленой экономике представляется в </a:t>
                      </a:r>
                      <a:r>
                        <a:rPr lang="ru-RU" sz="1600" b="1" dirty="0" smtClean="0"/>
                        <a:t>республиканских и местных СМИ</a:t>
                      </a:r>
                      <a:endParaRPr lang="ru-RU" sz="1600" b="1" dirty="0" smtClean="0">
                        <a:solidFill>
                          <a:schemeClr val="tx1"/>
                        </a:solidFill>
                      </a:endParaRPr>
                    </a:p>
                    <a:p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52" marR="91452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3979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 marL="91452" marR="91452"/>
                </a:tc>
                <a:tc>
                  <a:txBody>
                    <a:bodyPr/>
                    <a:lstStyle/>
                    <a:p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1452" marR="91452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7193" name="Picture 2" descr="https://pp.vk.me/c629311/v629311150/1209/dTvXTsB97q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94533" y="4035131"/>
            <a:ext cx="1328737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4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38215" y="5785930"/>
            <a:ext cx="1991920" cy="124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95" name="Рисунок 1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27675" y="5092550"/>
            <a:ext cx="2413000" cy="573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63377" y="381966"/>
            <a:ext cx="4701159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altLang="ru-RU" sz="22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ИНФОРМАЦИОННЫЙ КОМПОНЕНТ</a:t>
            </a:r>
            <a:endParaRPr lang="ru-RU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64536" y="1196566"/>
            <a:ext cx="4515053" cy="2855615"/>
          </a:xfrm>
          <a:prstGeom prst="rect">
            <a:avLst/>
          </a:prstGeom>
        </p:spPr>
      </p:pic>
      <p:grpSp>
        <p:nvGrpSpPr>
          <p:cNvPr id="11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5" name="Рисунок 2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3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4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05104" y="1917679"/>
            <a:ext cx="2414124" cy="2024344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2"/>
          <p:cNvSpPr txBox="1">
            <a:spLocks/>
          </p:cNvSpPr>
          <p:nvPr/>
        </p:nvSpPr>
        <p:spPr bwMode="auto">
          <a:xfrm>
            <a:off x="169113" y="1652538"/>
            <a:ext cx="5225956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>
                <a:latin typeface="Arial" charset="0"/>
              </a:rPr>
              <a:t>Разработана стратегия развития  зеленого транспорта в г. Несвиж. Утверждена решением исполкома в 2015 году;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>
                <a:latin typeface="Arial" charset="0"/>
              </a:rPr>
              <a:t>Закуплен </a:t>
            </a:r>
            <a:r>
              <a:rPr lang="ru-RU" sz="2000" b="1" i="1" dirty="0" err="1">
                <a:latin typeface="Arial" charset="0"/>
              </a:rPr>
              <a:t>электроавтобус</a:t>
            </a:r>
            <a:r>
              <a:rPr lang="ru-RU" sz="2000" b="1" i="1" dirty="0">
                <a:latin typeface="Arial" charset="0"/>
              </a:rPr>
              <a:t> для парковой зоны. Есть возможность использования для людей с ограниченными возможностями. Запущен в мае 2016 года;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>
                <a:latin typeface="Arial" charset="0"/>
              </a:rPr>
              <a:t>Закуплены </a:t>
            </a:r>
            <a:r>
              <a:rPr lang="en-US" sz="2000" b="1" i="1" dirty="0">
                <a:latin typeface="Arial" charset="0"/>
              </a:rPr>
              <a:t>49</a:t>
            </a:r>
            <a:r>
              <a:rPr lang="ru-RU" sz="2000" b="1" i="1" dirty="0">
                <a:latin typeface="Arial" charset="0"/>
              </a:rPr>
              <a:t> велосипедов для мужчин, женщин и </a:t>
            </a:r>
            <a:r>
              <a:rPr lang="ru-RU" sz="2000" b="1" i="1" dirty="0" smtClean="0">
                <a:latin typeface="Arial" charset="0"/>
              </a:rPr>
              <a:t>детей в 2016-2017 гг.;</a:t>
            </a:r>
            <a:endParaRPr lang="ru-RU" sz="2000" b="1" i="1" dirty="0"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ru-RU" sz="2000" b="1" i="1" dirty="0" smtClean="0">
                <a:latin typeface="Arial" charset="0"/>
              </a:rPr>
              <a:t>Поставлены  10 </a:t>
            </a:r>
            <a:r>
              <a:rPr lang="ru-RU" sz="2000" b="1" i="1" dirty="0" smtClean="0">
                <a:latin typeface="Arial" charset="0"/>
              </a:rPr>
              <a:t>веломобилей</a:t>
            </a:r>
            <a:r>
              <a:rPr lang="ru-RU" sz="2000" b="1" i="1" dirty="0" smtClean="0">
                <a:latin typeface="Arial" charset="0"/>
              </a:rPr>
              <a:t>, 5 </a:t>
            </a:r>
            <a:r>
              <a:rPr lang="ru-RU" sz="2000" b="1" i="1" dirty="0" err="1" smtClean="0">
                <a:latin typeface="Arial" charset="0"/>
              </a:rPr>
              <a:t>сегвеев</a:t>
            </a:r>
            <a:r>
              <a:rPr lang="ru-RU" sz="2000" b="1" i="1" dirty="0" smtClean="0">
                <a:latin typeface="Arial" charset="0"/>
              </a:rPr>
              <a:t>, 20 </a:t>
            </a:r>
            <a:r>
              <a:rPr lang="ru-RU" sz="2000" b="1" i="1" dirty="0" err="1" smtClean="0">
                <a:latin typeface="Arial" charset="0"/>
              </a:rPr>
              <a:t>комлпектов</a:t>
            </a:r>
            <a:r>
              <a:rPr lang="ru-RU" sz="2000" b="1" i="1" dirty="0" smtClean="0">
                <a:latin typeface="Arial" charset="0"/>
              </a:rPr>
              <a:t> аудиогидов.</a:t>
            </a:r>
            <a:endParaRPr lang="ru-RU" sz="2000" i="1" dirty="0" smtClean="0"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76310" y="303022"/>
            <a:ext cx="4877810" cy="190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ПИЛОТНЫЕ ПРОЕКТЫ </a:t>
            </a:r>
            <a:endParaRPr lang="ru-RU" altLang="ru-RU" sz="22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Развитие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«зеленого» транспорта  </a:t>
            </a:r>
            <a:endParaRPr lang="ru-RU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Дворцово-парковый комплекс </a:t>
            </a:r>
            <a:endParaRPr lang="ru-RU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2000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Радзивиллов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 </a:t>
            </a:r>
            <a:r>
              <a:rPr lang="ru-RU" sz="20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г.Несвиж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 </a:t>
            </a:r>
            <a:endParaRPr lang="ru-RU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endParaRPr lang="ru-RU" b="1" i="1" dirty="0">
              <a:latin typeface="Arial" charset="0"/>
            </a:endParaRPr>
          </a:p>
          <a:p>
            <a:endParaRPr lang="ru-RU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6017" y="1208631"/>
            <a:ext cx="3129118" cy="1917080"/>
          </a:xfrm>
          <a:prstGeom prst="rect">
            <a:avLst/>
          </a:prstGeom>
        </p:spPr>
      </p:pic>
      <p:grpSp>
        <p:nvGrpSpPr>
          <p:cNvPr id="14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5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5002" y="3013463"/>
            <a:ext cx="3056605" cy="238903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1973" y="4809360"/>
            <a:ext cx="2966454" cy="238903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21274" y="1748353"/>
            <a:ext cx="2067852" cy="2126811"/>
          </a:xfrm>
          <a:prstGeom prst="rect">
            <a:avLst/>
          </a:prstGeom>
        </p:spPr>
      </p:pic>
      <p:sp>
        <p:nvSpPr>
          <p:cNvPr id="13" name="Объект 2"/>
          <p:cNvSpPr txBox="1">
            <a:spLocks/>
          </p:cNvSpPr>
          <p:nvPr/>
        </p:nvSpPr>
        <p:spPr bwMode="auto">
          <a:xfrm>
            <a:off x="465018" y="2055792"/>
            <a:ext cx="6486364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Разработана стратегия развития экотуризма и маркетинга;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Разработан бизнес-план;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Предложены новые 10 турпродуктов; 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Проведен ремонт здания инфо- </a:t>
            </a:r>
            <a:r>
              <a:rPr lang="ru-RU" sz="1800" b="1" i="1" dirty="0" err="1">
                <a:solidFill>
                  <a:prstClr val="black"/>
                </a:solidFill>
                <a:latin typeface="Arial" charset="0"/>
              </a:rPr>
              <a:t>экоцентра</a:t>
            </a: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; </a:t>
            </a:r>
            <a:endParaRPr lang="en-US" sz="1800" b="1" i="1" dirty="0">
              <a:solidFill>
                <a:prstClr val="black"/>
              </a:solidFill>
              <a:latin typeface="Arial" charset="0"/>
            </a:endParaRP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Оформлены комнаты для проживания, презентационный зал, конференц-зал, в том числе интерактивными материалами;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Проведена  художественная роспись экстерьера и интерьера здания;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Создана </a:t>
            </a:r>
            <a:r>
              <a:rPr lang="ru-RU" sz="1800" b="1" i="1" dirty="0" err="1">
                <a:solidFill>
                  <a:prstClr val="black"/>
                </a:solidFill>
                <a:latin typeface="Arial" charset="0"/>
              </a:rPr>
              <a:t>безбарьерная</a:t>
            </a: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 среда; 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Закуплены велосипеды (15 шт.), байдарки (10 шт.), прицеп для байдарок, палатки ( 4 шт.);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prstClr val="black"/>
                </a:solidFill>
                <a:latin typeface="Arial" charset="0"/>
              </a:rPr>
              <a:t>Построена </a:t>
            </a:r>
            <a:r>
              <a:rPr lang="ru-RU" sz="1800" b="1" i="1" dirty="0" err="1" smtClean="0">
                <a:solidFill>
                  <a:prstClr val="black"/>
                </a:solidFill>
                <a:latin typeface="Arial" charset="0"/>
              </a:rPr>
              <a:t>фотовышка</a:t>
            </a:r>
            <a:r>
              <a:rPr lang="ru-RU" sz="1800" b="1" i="1" dirty="0" smtClean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(2017 год);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prstClr val="black"/>
                </a:solidFill>
                <a:latin typeface="Arial" charset="0"/>
              </a:rPr>
              <a:t>Обустроена территория </a:t>
            </a:r>
            <a:r>
              <a:rPr lang="ru-RU" sz="1800" b="1" i="1" dirty="0">
                <a:solidFill>
                  <a:prstClr val="black"/>
                </a:solidFill>
                <a:latin typeface="Arial" charset="0"/>
              </a:rPr>
              <a:t>вокруг здания центра (2017 год).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0273" y="322061"/>
            <a:ext cx="7010894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e-BY" alt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ПИЛОТНЫЕ ПРОЕКТЫ </a:t>
            </a:r>
          </a:p>
          <a:p>
            <a:endParaRPr lang="ru-RU" alt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Создание и развитие 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экологического</a:t>
            </a: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информационного центра в </a:t>
            </a:r>
            <a:endParaRPr lang="ru-RU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Республиканском 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заказнике «</a:t>
            </a:r>
            <a:r>
              <a:rPr lang="ru-RU" sz="2000" b="1" i="1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Прибужское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Полесье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 </a:t>
            </a:r>
            <a:endParaRPr lang="ru-RU" sz="2000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5" name="Рисунок 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4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286918" y="3594596"/>
            <a:ext cx="2531966" cy="2222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122616" y="5271194"/>
            <a:ext cx="2735825" cy="1991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23488340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бъект 2"/>
          <p:cNvSpPr txBox="1">
            <a:spLocks/>
          </p:cNvSpPr>
          <p:nvPr/>
        </p:nvSpPr>
        <p:spPr bwMode="auto">
          <a:xfrm>
            <a:off x="354842" y="2055792"/>
            <a:ext cx="659654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Разработан и утвержден План управления заказником; 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Разработана </a:t>
            </a:r>
            <a:r>
              <a:rPr lang="ru-RU" sz="2200" b="1" i="1" dirty="0">
                <a:solidFill>
                  <a:prstClr val="black"/>
                </a:solidFill>
                <a:latin typeface="Arial" charset="0"/>
              </a:rPr>
              <a:t>стратегия развития экотуризма и маркетинга;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prstClr val="black"/>
                </a:solidFill>
                <a:latin typeface="Arial" charset="0"/>
              </a:rPr>
              <a:t>Разработан бизнес-план;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>
                <a:solidFill>
                  <a:prstClr val="black"/>
                </a:solidFill>
                <a:latin typeface="Arial" charset="0"/>
              </a:rPr>
              <a:t>Предложены новые 10 турпродуктов; 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Оформлены 10 информационных площадок на территории центра: стенды, интерактивные </a:t>
            </a:r>
          </a:p>
          <a:p>
            <a:pPr marL="0" lv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   устройства, обустройство </a:t>
            </a:r>
          </a:p>
          <a:p>
            <a:pPr marL="0" lv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200" b="1" i="1" dirty="0">
                <a:solidFill>
                  <a:prstClr val="black"/>
                </a:solidFill>
                <a:latin typeface="Arial" charset="0"/>
              </a:rPr>
              <a:t> </a:t>
            </a: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  территории;</a:t>
            </a: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Построен </a:t>
            </a:r>
            <a:r>
              <a:rPr lang="ru-RU" sz="2200" b="1" i="1" dirty="0" err="1" smtClean="0">
                <a:solidFill>
                  <a:prstClr val="black"/>
                </a:solidFill>
                <a:latin typeface="Arial" charset="0"/>
              </a:rPr>
              <a:t>фитоклуб</a:t>
            </a:r>
            <a:r>
              <a:rPr lang="ru-RU" sz="2200" b="1" i="1" dirty="0" smtClean="0">
                <a:solidFill>
                  <a:prstClr val="black"/>
                </a:solidFill>
                <a:latin typeface="Arial" charset="0"/>
              </a:rPr>
              <a:t> (2017 г.). </a:t>
            </a:r>
            <a:endParaRPr lang="ru-RU" sz="2200" b="1" i="1" dirty="0" smtClean="0">
              <a:solidFill>
                <a:prstClr val="black"/>
              </a:solidFill>
              <a:latin typeface="Arial" charset="0"/>
            </a:endParaRPr>
          </a:p>
          <a:p>
            <a:pPr lvl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800" b="1" i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33946" y="424914"/>
            <a:ext cx="6720094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2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ПИЛОТНЫЕ ПРОЕКТЫ </a:t>
            </a:r>
          </a:p>
          <a:p>
            <a:endParaRPr lang="ru-RU" alt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Создание и развитие 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экологического</a:t>
            </a: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информационного центра в </a:t>
            </a:r>
            <a:endParaRPr lang="ru-RU" sz="2000" b="1" i="1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Республиканском  </a:t>
            </a:r>
            <a:r>
              <a:rPr lang="ru-RU" sz="2000" b="1" i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заказнике 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«</a:t>
            </a:r>
            <a:r>
              <a:rPr lang="ru-RU" sz="2000" b="1" i="1" dirty="0" err="1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Свитязянский</a:t>
            </a:r>
            <a:r>
              <a:rPr lang="ru-RU" sz="2000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»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 </a:t>
            </a:r>
            <a:endParaRPr lang="ru-RU" sz="20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4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15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6055" y="1460706"/>
            <a:ext cx="2209909" cy="14053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3547" y="2866086"/>
            <a:ext cx="2058537" cy="17314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6146" y="4597577"/>
            <a:ext cx="2405938" cy="226042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4822" y="3844580"/>
            <a:ext cx="1998544" cy="3766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86554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30566" y="34879"/>
            <a:ext cx="7886700" cy="1200329"/>
          </a:xfrm>
        </p:spPr>
        <p:txBody>
          <a:bodyPr>
            <a:normAutofit/>
          </a:bodyPr>
          <a:lstStyle/>
          <a:p>
            <a:r>
              <a:rPr lang="ru-RU" altLang="ru-RU" sz="24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be-BY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ПИЛОТНЫЕ ПРОЕКТЫ </a:t>
            </a:r>
            <a:br>
              <a:rPr lang="be-BY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endParaRPr lang="ru-RU" altLang="ru-RU" sz="2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206" y="649830"/>
            <a:ext cx="6467993" cy="6208169"/>
          </a:xfrm>
        </p:spPr>
        <p:txBody>
          <a:bodyPr rtlCol="0">
            <a:normAutofit fontScale="40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5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Организация </a:t>
            </a:r>
            <a:r>
              <a:rPr lang="ru-RU" sz="50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производства </a:t>
            </a:r>
            <a:endParaRPr lang="ru-RU" sz="50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5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офисной </a:t>
            </a:r>
            <a:r>
              <a:rPr lang="ru-RU" sz="50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бумаги из вторичных </a:t>
            </a:r>
            <a:endParaRPr lang="ru-RU" sz="50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5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ресурсов  </a:t>
            </a:r>
            <a:r>
              <a:rPr lang="ru-RU" sz="50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(УП «Бумажная фабрика» </a:t>
            </a:r>
            <a:endParaRPr lang="ru-RU" sz="5000" b="1" i="1" u="sng" dirty="0" smtClean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5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Гознака</a:t>
            </a:r>
            <a:r>
              <a:rPr lang="ru-RU" sz="50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, </a:t>
            </a:r>
            <a:r>
              <a:rPr lang="ru-RU" sz="5000" b="1" i="1" u="sng" dirty="0" err="1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г.Борисов</a:t>
            </a:r>
            <a:r>
              <a:rPr lang="ru-RU" sz="50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)</a:t>
            </a:r>
            <a:endParaRPr lang="ru-RU" sz="5000" b="1" i="1" u="sng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b="1" i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1800" b="1" i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Разработан бизнес-план;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/>
                </a:solidFill>
                <a:latin typeface="Arial" charset="0"/>
              </a:rPr>
              <a:t>Создан технологический процесс с полным циклом очистки макулатуры и её глубокого роспуска, т.е. производство офисной бумаги из макулатуры более низкого </a:t>
            </a: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качества;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prstClr val="black"/>
                </a:solidFill>
                <a:latin typeface="Arial" panose="020B0604020202020204" pitchFamily="34" charset="0"/>
              </a:rPr>
              <a:t>Построено новое производственное </a:t>
            </a:r>
            <a:r>
              <a:rPr lang="ru-RU" sz="40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здание - </a:t>
            </a:r>
            <a:r>
              <a:rPr lang="ru-RU" sz="4000" b="1" i="1" dirty="0">
                <a:solidFill>
                  <a:prstClr val="black"/>
                </a:solidFill>
                <a:latin typeface="Arial" panose="020B0604020202020204" pitchFamily="34" charset="0"/>
              </a:rPr>
              <a:t>участка грубого сортирования </a:t>
            </a:r>
            <a:r>
              <a:rPr lang="ru-RU" sz="40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макулатуры;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prstClr val="black"/>
                </a:solidFill>
                <a:latin typeface="Arial" panose="020B0604020202020204" pitchFamily="34" charset="0"/>
              </a:rPr>
              <a:t>Поставлено, установлено и запущено оборудование (массный бассейн объемом 90 м</a:t>
            </a:r>
            <a:r>
              <a:rPr lang="ru-RU" sz="4000" b="1" i="1" baseline="30000" dirty="0">
                <a:solidFill>
                  <a:prstClr val="black"/>
                </a:solidFill>
                <a:latin typeface="Arial" panose="020B0604020202020204" pitchFamily="34" charset="0"/>
              </a:rPr>
              <a:t>3</a:t>
            </a:r>
            <a:r>
              <a:rPr lang="ru-RU" sz="4000" b="1" i="1" dirty="0">
                <a:solidFill>
                  <a:prstClr val="black"/>
                </a:solidFill>
                <a:latin typeface="Arial" panose="020B0604020202020204" pitchFamily="34" charset="0"/>
              </a:rPr>
              <a:t>; бассейн отходов объемом 5 м</a:t>
            </a:r>
            <a:r>
              <a:rPr lang="ru-RU" sz="4000" b="1" i="1" baseline="30000" dirty="0">
                <a:solidFill>
                  <a:prstClr val="black"/>
                </a:solidFill>
                <a:latin typeface="Arial" panose="020B0604020202020204" pitchFamily="34" charset="0"/>
              </a:rPr>
              <a:t>3</a:t>
            </a:r>
            <a:r>
              <a:rPr lang="ru-RU" sz="4000" b="1" i="1" dirty="0">
                <a:solidFill>
                  <a:prstClr val="black"/>
                </a:solidFill>
                <a:latin typeface="Arial" panose="020B0604020202020204" pitchFamily="34" charset="0"/>
              </a:rPr>
              <a:t>; напорная сортировка высокой концентрации для I ступени грубого сортирования; напорная сортировку высокой концентрации для II ступени грубого сортирования отходов; флотационная установка и вспомогательное </a:t>
            </a:r>
            <a:r>
              <a:rPr lang="ru-RU" sz="4000" b="1" i="1" dirty="0" smtClean="0">
                <a:solidFill>
                  <a:prstClr val="black"/>
                </a:solidFill>
                <a:latin typeface="Arial" panose="020B0604020202020204" pitchFamily="34" charset="0"/>
              </a:rPr>
              <a:t>оборудование);</a:t>
            </a: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Произведено офисной </a:t>
            </a:r>
            <a:r>
              <a:rPr lang="ru-RU" sz="4000" b="1" i="1" dirty="0">
                <a:solidFill>
                  <a:schemeClr val="tx1"/>
                </a:solidFill>
                <a:latin typeface="Arial" charset="0"/>
              </a:rPr>
              <a:t>бумаги </a:t>
            </a: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из </a:t>
            </a: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макулатуры- 3400 кг.;</a:t>
            </a:r>
            <a:endParaRPr lang="ru-RU" sz="4000" b="1" i="1" dirty="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1"/>
                </a:solidFill>
                <a:latin typeface="Arial" charset="0"/>
              </a:rPr>
              <a:t>оборудование  соответствует высоким экологическим и  экономическим </a:t>
            </a:r>
            <a:r>
              <a:rPr lang="ru-RU" sz="4000" b="1" i="1" dirty="0" smtClean="0">
                <a:solidFill>
                  <a:schemeClr val="tx1"/>
                </a:solidFill>
                <a:latin typeface="Arial" charset="0"/>
              </a:rPr>
              <a:t>стандартам.</a:t>
            </a:r>
            <a:endParaRPr lang="ru-RU" sz="4000" b="1" i="1" dirty="0">
              <a:solidFill>
                <a:prstClr val="black"/>
              </a:solidFill>
              <a:latin typeface="Arial" panose="020B0604020202020204" pitchFamily="34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b="1" i="1" dirty="0" smtClean="0">
              <a:solidFill>
                <a:schemeClr val="tx1"/>
              </a:solidFill>
              <a:latin typeface="Arial" charset="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b="1" i="1" dirty="0">
              <a:solidFill>
                <a:schemeClr val="tx1"/>
              </a:solidFill>
              <a:latin typeface="Arial" charset="0"/>
            </a:endParaRPr>
          </a:p>
          <a:p>
            <a:pPr marL="0" indent="0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sz="18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grpSp>
        <p:nvGrpSpPr>
          <p:cNvPr id="8" name="Группа 5"/>
          <p:cNvGrpSpPr>
            <a:grpSpLocks/>
          </p:cNvGrpSpPr>
          <p:nvPr/>
        </p:nvGrpSpPr>
        <p:grpSpPr bwMode="auto">
          <a:xfrm>
            <a:off x="6553200" y="117475"/>
            <a:ext cx="2590800" cy="1117733"/>
            <a:chOff x="2208103" y="620688"/>
            <a:chExt cx="4164097" cy="1728812"/>
          </a:xfrm>
        </p:grpSpPr>
        <p:pic>
          <p:nvPicPr>
            <p:cNvPr id="9" name="Рисунок 2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Рисунок 3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3" name="Рисунок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74533" y="1287820"/>
            <a:ext cx="2887980" cy="21640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18523" y="2229851"/>
            <a:ext cx="2833277" cy="21237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/>
          <a:srcRect l="3181" t="12960" r="3181" b="24625"/>
          <a:stretch/>
        </p:blipFill>
        <p:spPr>
          <a:xfrm>
            <a:off x="6483039" y="3504512"/>
            <a:ext cx="2358789" cy="3496142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0723" y="1066317"/>
            <a:ext cx="7886700" cy="3475037"/>
          </a:xfrm>
        </p:spPr>
        <p:txBody>
          <a:bodyPr rtlCol="0">
            <a:normAutofit fontScale="85000" lnSpcReduction="20000"/>
          </a:bodyPr>
          <a:lstStyle/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ru-RU" sz="2200" b="1" i="1" u="sng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Устойчивое </a:t>
            </a:r>
            <a:r>
              <a:rPr lang="ru-RU" sz="2200" b="1" i="1" u="sng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использование и коммерциализация биологических ресурсов  (Республиканский ландшафтный заказник «Налибокский» )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endParaRPr lang="ru-RU" sz="2000" b="1" i="1" dirty="0">
              <a:solidFill>
                <a:srgbClr val="00B050"/>
              </a:solidFill>
              <a:latin typeface="Arial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>
                <a:solidFill>
                  <a:schemeClr val="tx1"/>
                </a:solidFill>
                <a:latin typeface="Arial" charset="0"/>
              </a:rPr>
              <a:t>Открыт питомник для искусственного выращивания птиц тетеревиных пород;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>
                <a:solidFill>
                  <a:schemeClr val="tx1"/>
                </a:solidFill>
                <a:latin typeface="Arial" charset="0"/>
              </a:rPr>
              <a:t>Предполагается в перспективе реализация данного биологического вида другим ООПТ и за рубеж;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Оборудован </a:t>
            </a:r>
            <a:r>
              <a:rPr lang="ru-RU" sz="1900" b="1" i="1" dirty="0" err="1" smtClean="0">
                <a:solidFill>
                  <a:schemeClr val="tx1"/>
                </a:solidFill>
                <a:latin typeface="Arial" charset="0"/>
              </a:rPr>
              <a:t>экокласс</a:t>
            </a: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Проведено обучение 60 школьников </a:t>
            </a:r>
            <a:r>
              <a:rPr lang="ru-RU" sz="1900" b="1" i="1" dirty="0" err="1" smtClean="0">
                <a:solidFill>
                  <a:schemeClr val="tx1"/>
                </a:solidFill>
                <a:latin typeface="Arial" charset="0"/>
              </a:rPr>
              <a:t>Воложинского</a:t>
            </a: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 района;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Закуплено </a:t>
            </a:r>
            <a:r>
              <a:rPr lang="ru-RU" sz="1900" b="1" i="1" dirty="0" err="1" smtClean="0">
                <a:solidFill>
                  <a:schemeClr val="tx1"/>
                </a:solidFill>
                <a:latin typeface="Arial" charset="0"/>
              </a:rPr>
              <a:t>спец.оборудование</a:t>
            </a: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 для  разведения глухаре (брудеры, инкубаторы, овоскопы);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Закуплено спец. оборудование для  отслеживания и отлова </a:t>
            </a: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глухарей;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Поставлено 2 пожарных резервуара  (2017  год;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i="1" dirty="0" smtClean="0">
                <a:solidFill>
                  <a:schemeClr val="tx1"/>
                </a:solidFill>
                <a:latin typeface="Arial" charset="0"/>
              </a:rPr>
              <a:t>Проведено 2 тренинга для школьников (по 30 детей обучены) (2017 год).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  <a:latin typeface="Arial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733707" y="34879"/>
            <a:ext cx="26408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«Содействие переходу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Республики Беларусь к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«зеленой» экономике»,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финансируемый </a:t>
            </a:r>
            <a:endParaRPr lang="en-US" sz="12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 и реализуемый </a:t>
            </a:r>
          </a:p>
          <a:p>
            <a:pPr algn="r"/>
            <a:r>
              <a:rPr lang="ru-RU" sz="12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ПРООН в Беларуси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22332" y="-63350"/>
            <a:ext cx="7886700" cy="132556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 cap="all">
                <a:ln w="3175" cmpd="sng"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altLang="ru-RU" sz="2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ПИЛОТНЫЕ ПРОЕКТЫ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65790" y="4645184"/>
            <a:ext cx="4090555" cy="236033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15974" y="4496456"/>
            <a:ext cx="3039774" cy="23491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5958" y="4392626"/>
            <a:ext cx="3132246" cy="246537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13" name="Группа 5"/>
          <p:cNvGrpSpPr>
            <a:grpSpLocks/>
          </p:cNvGrpSpPr>
          <p:nvPr/>
        </p:nvGrpSpPr>
        <p:grpSpPr bwMode="auto">
          <a:xfrm>
            <a:off x="6607032" y="103914"/>
            <a:ext cx="2590800" cy="1117733"/>
            <a:chOff x="2208103" y="620688"/>
            <a:chExt cx="4164097" cy="1728812"/>
          </a:xfrm>
        </p:grpSpPr>
        <p:pic>
          <p:nvPicPr>
            <p:cNvPr id="14" name="Рисунок 2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86108" y="634437"/>
              <a:ext cx="1386092" cy="1715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Рисунок 3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8103" y="620688"/>
              <a:ext cx="1427793" cy="12374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Рисунок 4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28232" t="24892" r="27852" b="24918"/>
            <a:stretch>
              <a:fillRect/>
            </a:stretch>
          </p:blipFill>
          <p:spPr bwMode="auto">
            <a:xfrm>
              <a:off x="3990934" y="620688"/>
              <a:ext cx="941106" cy="107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537D0B"/>
      </a:dk2>
      <a:lt2>
        <a:srgbClr val="A9E257"/>
      </a:lt2>
      <a:accent1>
        <a:srgbClr val="38540A"/>
      </a:accent1>
      <a:accent2>
        <a:srgbClr val="31A274"/>
      </a:accent2>
      <a:accent3>
        <a:srgbClr val="236073"/>
      </a:accent3>
      <a:accent4>
        <a:srgbClr val="6C4D90"/>
      </a:accent4>
      <a:accent5>
        <a:srgbClr val="983C27"/>
      </a:accent5>
      <a:accent6>
        <a:srgbClr val="CD811F"/>
      </a:accent6>
      <a:hlink>
        <a:srgbClr val="293F06"/>
      </a:hlink>
      <a:folHlink>
        <a:srgbClr val="68883A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9759155-7935-4C61-A06C-C04380D1B16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9026</TotalTime>
  <Words>2719</Words>
  <Application>Microsoft Office PowerPoint</Application>
  <PresentationFormat>Экран (4:3)</PresentationFormat>
  <Paragraphs>539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Century Gothic</vt:lpstr>
      <vt:lpstr>Wingdings</vt:lpstr>
      <vt:lpstr>Wingdings 3</vt:lpstr>
      <vt:lpstr>Сектор</vt:lpstr>
      <vt:lpstr>Содействие переходу Республики Беларусь к «зеленой» экономике </vt:lpstr>
      <vt:lpstr>Презентация PowerPoint</vt:lpstr>
      <vt:lpstr>Работа с разными  группами населения </vt:lpstr>
      <vt:lpstr>Работа с разными  группами населения </vt:lpstr>
      <vt:lpstr>Презентация PowerPoint</vt:lpstr>
      <vt:lpstr>Презентация PowerPoint</vt:lpstr>
      <vt:lpstr>Презентация PowerPoint</vt:lpstr>
      <vt:lpstr> ПИЛОТНЫЕ ПРОЕКТЫ  </vt:lpstr>
      <vt:lpstr>Презентация PowerPoint</vt:lpstr>
      <vt:lpstr>Презентация PowerPoint</vt:lpstr>
      <vt:lpstr>Презентация PowerPoint</vt:lpstr>
      <vt:lpstr> Реализация  «зелёных» пилотных  инициатив НПО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«Содействие переходу Республики Беларусь к «зеленой» экономике», финансируемый Европейским союзом и реализуемый Программой развития ООН</dc:title>
  <dc:creator>Veranika Fialkouskaya</dc:creator>
  <cp:lastModifiedBy>User</cp:lastModifiedBy>
  <cp:revision>212</cp:revision>
  <dcterms:created xsi:type="dcterms:W3CDTF">2015-04-01T06:50:24Z</dcterms:created>
  <dcterms:modified xsi:type="dcterms:W3CDTF">2018-01-09T09:38:17Z</dcterms:modified>
</cp:coreProperties>
</file>